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7"/>
  </p:notesMasterIdLst>
  <p:sldIdLst>
    <p:sldId id="257" r:id="rId2"/>
    <p:sldId id="259" r:id="rId3"/>
    <p:sldId id="260" r:id="rId4"/>
    <p:sldId id="261" r:id="rId5"/>
    <p:sldId id="262" r:id="rId6"/>
    <p:sldId id="263" r:id="rId7"/>
    <p:sldId id="264" r:id="rId8"/>
    <p:sldId id="265" r:id="rId9"/>
    <p:sldId id="266" r:id="rId10"/>
    <p:sldId id="269" r:id="rId11"/>
    <p:sldId id="267" r:id="rId12"/>
    <p:sldId id="268" r:id="rId13"/>
    <p:sldId id="271"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58" r:id="rId29"/>
    <p:sldId id="287" r:id="rId30"/>
    <p:sldId id="285" r:id="rId31"/>
    <p:sldId id="286" r:id="rId32"/>
    <p:sldId id="291" r:id="rId33"/>
    <p:sldId id="288" r:id="rId34"/>
    <p:sldId id="290" r:id="rId35"/>
    <p:sldId id="289" r:id="rId36"/>
  </p:sldIdLst>
  <p:sldSz cx="9144000" cy="6858000" type="screen4x3"/>
  <p:notesSz cx="6858000" cy="9144000"/>
  <p:defaultText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04"/>
    <p:restoredTop sz="80783" autoAdjust="0"/>
  </p:normalViewPr>
  <p:slideViewPr>
    <p:cSldViewPr snapToGrid="0" snapToObjects="1">
      <p:cViewPr varScale="1">
        <p:scale>
          <a:sx n="88" d="100"/>
          <a:sy n="88" d="100"/>
        </p:scale>
        <p:origin x="179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78" d="100"/>
          <a:sy n="78" d="100"/>
        </p:scale>
        <p:origin x="235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7A12D-A020-BB49-AD67-E7FABE8034BB}" type="datetimeFigureOut">
              <a:rPr lang="en-US" smtClean="0"/>
              <a:t>1/31/2023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B82074-0B66-9D45-BB55-386BC2F181F0}" type="slidenum">
              <a:rPr lang="en-US" smtClean="0"/>
              <a:t>‹#›</a:t>
            </a:fld>
            <a:endParaRPr lang="en-US"/>
          </a:p>
        </p:txBody>
      </p:sp>
    </p:spTree>
    <p:extLst>
      <p:ext uri="{BB962C8B-B14F-4D97-AF65-F5344CB8AC3E}">
        <p14:creationId xmlns:p14="http://schemas.microsoft.com/office/powerpoint/2010/main" val="1084751514"/>
      </p:ext>
    </p:extLst>
  </p:cSld>
  <p:clrMap bg1="lt1" tx1="dk1" bg2="lt2" tx2="dk2" accent1="accent1" accent2="accent2" accent3="accent3" accent4="accent4" accent5="accent5" accent6="accent6" hlink="hlink" folHlink="folHlink"/>
  <p:notesStyle>
    <a:lvl1pPr marL="0" algn="l" defTabSz="685783" rtl="0" eaLnBrk="1" latinLnBrk="0" hangingPunct="1">
      <a:defRPr sz="900" kern="1200">
        <a:solidFill>
          <a:schemeClr val="tx1"/>
        </a:solidFill>
        <a:latin typeface="+mn-lt"/>
        <a:ea typeface="+mn-ea"/>
        <a:cs typeface="+mn-cs"/>
      </a:defRPr>
    </a:lvl1pPr>
    <a:lvl2pPr marL="342892" algn="l" defTabSz="685783" rtl="0" eaLnBrk="1" latinLnBrk="0" hangingPunct="1">
      <a:defRPr sz="900" kern="1200">
        <a:solidFill>
          <a:schemeClr val="tx1"/>
        </a:solidFill>
        <a:latin typeface="+mn-lt"/>
        <a:ea typeface="+mn-ea"/>
        <a:cs typeface="+mn-cs"/>
      </a:defRPr>
    </a:lvl2pPr>
    <a:lvl3pPr marL="685783" algn="l" defTabSz="685783" rtl="0" eaLnBrk="1" latinLnBrk="0" hangingPunct="1">
      <a:defRPr sz="900" kern="1200">
        <a:solidFill>
          <a:schemeClr val="tx1"/>
        </a:solidFill>
        <a:latin typeface="+mn-lt"/>
        <a:ea typeface="+mn-ea"/>
        <a:cs typeface="+mn-cs"/>
      </a:defRPr>
    </a:lvl3pPr>
    <a:lvl4pPr marL="1028675" algn="l" defTabSz="685783" rtl="0" eaLnBrk="1" latinLnBrk="0" hangingPunct="1">
      <a:defRPr sz="900" kern="1200">
        <a:solidFill>
          <a:schemeClr val="tx1"/>
        </a:solidFill>
        <a:latin typeface="+mn-lt"/>
        <a:ea typeface="+mn-ea"/>
        <a:cs typeface="+mn-cs"/>
      </a:defRPr>
    </a:lvl4pPr>
    <a:lvl5pPr marL="1371566" algn="l" defTabSz="685783" rtl="0" eaLnBrk="1" latinLnBrk="0" hangingPunct="1">
      <a:defRPr sz="900" kern="1200">
        <a:solidFill>
          <a:schemeClr val="tx1"/>
        </a:solidFill>
        <a:latin typeface="+mn-lt"/>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5.1. </a:t>
            </a:r>
            <a:r>
              <a:rPr lang="en-IN" sz="900" b="0" i="0" u="none" strike="noStrike" kern="1200" baseline="0" dirty="0">
                <a:solidFill>
                  <a:schemeClr val="tx1"/>
                </a:solidFill>
                <a:latin typeface="+mn-lt"/>
                <a:ea typeface="+mn-ea"/>
                <a:cs typeface="+mn-cs"/>
              </a:rPr>
              <a:t>Biosynthesis and interconversion of monosaccharides. The relative contributions of each pathway under physiological conditions are unknown. (</a:t>
            </a:r>
            <a:r>
              <a:rPr lang="en-IN" sz="900" b="0" i="1" u="none" strike="noStrike" kern="1200" baseline="0" dirty="0">
                <a:solidFill>
                  <a:schemeClr val="tx1"/>
                </a:solidFill>
                <a:latin typeface="+mn-lt"/>
                <a:ea typeface="+mn-ea"/>
                <a:cs typeface="+mn-cs"/>
              </a:rPr>
              <a:t>Rectangles</a:t>
            </a:r>
            <a:r>
              <a:rPr lang="en-IN" sz="900" b="0" i="0" u="none" strike="noStrike" kern="1200" baseline="0" dirty="0">
                <a:solidFill>
                  <a:schemeClr val="tx1"/>
                </a:solidFill>
                <a:latin typeface="+mn-lt"/>
                <a:ea typeface="+mn-ea"/>
                <a:cs typeface="+mn-cs"/>
              </a:rPr>
              <a:t>) donors; (</a:t>
            </a:r>
            <a:r>
              <a:rPr lang="en-IN" sz="900" b="0" i="1" u="none" strike="noStrike" kern="1200" baseline="0" dirty="0">
                <a:solidFill>
                  <a:schemeClr val="tx1"/>
                </a:solidFill>
                <a:latin typeface="+mn-lt"/>
                <a:ea typeface="+mn-ea"/>
                <a:cs typeface="+mn-cs"/>
              </a:rPr>
              <a:t>ovals</a:t>
            </a:r>
            <a:r>
              <a:rPr lang="en-IN" sz="900" b="0" i="0" u="none" strike="noStrike" kern="1200" baseline="0" dirty="0">
                <a:solidFill>
                  <a:schemeClr val="tx1"/>
                </a:solidFill>
                <a:latin typeface="+mn-lt"/>
                <a:ea typeface="+mn-ea"/>
                <a:cs typeface="+mn-cs"/>
              </a:rPr>
              <a:t>) monosaccharides; (</a:t>
            </a:r>
            <a:r>
              <a:rPr lang="en-IN" sz="900" b="0" i="1" u="none" strike="noStrike" kern="1200" baseline="0" dirty="0">
                <a:solidFill>
                  <a:schemeClr val="tx1"/>
                </a:solidFill>
                <a:latin typeface="+mn-lt"/>
                <a:ea typeface="+mn-ea"/>
                <a:cs typeface="+mn-cs"/>
              </a:rPr>
              <a:t>asterisks</a:t>
            </a:r>
            <a:r>
              <a:rPr lang="en-IN" sz="900" b="0" i="0" u="none" strike="noStrike" kern="1200" baseline="0" dirty="0">
                <a:solidFill>
                  <a:schemeClr val="tx1"/>
                </a:solidFill>
                <a:latin typeface="+mn-lt"/>
                <a:ea typeface="+mn-ea"/>
                <a:cs typeface="+mn-cs"/>
              </a:rPr>
              <a:t>) control points; (</a:t>
            </a:r>
            <a:r>
              <a:rPr lang="en-IN" sz="900" b="0" i="0" u="none" strike="noStrike" kern="1200" baseline="0" dirty="0" err="1">
                <a:solidFill>
                  <a:schemeClr val="tx1"/>
                </a:solidFill>
                <a:latin typeface="+mn-lt"/>
                <a:ea typeface="+mn-ea"/>
                <a:cs typeface="+mn-cs"/>
              </a:rPr>
              <a:t>Kdn</a:t>
            </a:r>
            <a:r>
              <a:rPr lang="en-IN" sz="900" b="0" i="0" u="none" strike="noStrike" kern="1200" baseline="0" dirty="0">
                <a:solidFill>
                  <a:schemeClr val="tx1"/>
                </a:solidFill>
                <a:latin typeface="+mn-lt"/>
                <a:ea typeface="+mn-ea"/>
                <a:cs typeface="+mn-cs"/>
              </a:rPr>
              <a:t>) 2-keto-3-deoxy-D-glycero-D-galactonononic acid; (</a:t>
            </a:r>
            <a:r>
              <a:rPr lang="en-IN" sz="900" b="0" i="0" u="none" strike="noStrike" kern="1200" baseline="0" dirty="0" err="1">
                <a:solidFill>
                  <a:schemeClr val="tx1"/>
                </a:solidFill>
                <a:latin typeface="+mn-lt"/>
                <a:ea typeface="+mn-ea"/>
                <a:cs typeface="+mn-cs"/>
              </a:rPr>
              <a:t>Dol</a:t>
            </a:r>
            <a:r>
              <a:rPr lang="en-IN" sz="900" b="0" i="0" u="none" strike="noStrike" kern="1200" baseline="0" dirty="0">
                <a:solidFill>
                  <a:schemeClr val="tx1"/>
                </a:solidFill>
                <a:latin typeface="+mn-lt"/>
                <a:ea typeface="+mn-ea"/>
                <a:cs typeface="+mn-cs"/>
              </a:rPr>
              <a:t>) dolichol. See Online Appendix 1B for full names and designated symbols for monosaccharides.</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10</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11.3. </a:t>
            </a:r>
            <a:r>
              <a:rPr lang="en-IN" sz="900" b="0" i="0" u="none" strike="noStrike" kern="1200" baseline="0" dirty="0" err="1">
                <a:solidFill>
                  <a:schemeClr val="tx1"/>
                </a:solidFill>
                <a:latin typeface="+mn-lt"/>
                <a:ea typeface="+mn-ea"/>
                <a:cs typeface="+mn-cs"/>
              </a:rPr>
              <a:t>Glycosphingolipids</a:t>
            </a:r>
            <a:r>
              <a:rPr lang="en-IN" sz="900" b="0" i="0" u="none" strike="noStrike" kern="1200" baseline="0" dirty="0">
                <a:solidFill>
                  <a:schemeClr val="tx1"/>
                </a:solidFill>
                <a:latin typeface="+mn-lt"/>
                <a:ea typeface="+mn-ea"/>
                <a:cs typeface="+mn-cs"/>
              </a:rPr>
              <a:t> (GSLs) are synthesized by the stepwise addition of sugars first to </a:t>
            </a:r>
            <a:r>
              <a:rPr lang="en-IN" sz="900" b="0" i="0" u="none" strike="noStrike" kern="1200" baseline="0" dirty="0" err="1">
                <a:solidFill>
                  <a:schemeClr val="tx1"/>
                </a:solidFill>
                <a:latin typeface="+mn-lt"/>
                <a:ea typeface="+mn-ea"/>
                <a:cs typeface="+mn-cs"/>
              </a:rPr>
              <a:t>ceramide</a:t>
            </a:r>
            <a:r>
              <a:rPr lang="en-IN" sz="900" b="0" i="0" u="none" strike="noStrike" kern="1200" baseline="0" dirty="0">
                <a:solidFill>
                  <a:schemeClr val="tx1"/>
                </a:solidFill>
                <a:latin typeface="+mn-lt"/>
                <a:ea typeface="+mn-ea"/>
                <a:cs typeface="+mn-cs"/>
              </a:rPr>
              <a:t> and then to the growing </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Shown as examples are major brain GSLs. </a:t>
            </a:r>
            <a:r>
              <a:rPr lang="en-IN" sz="900" b="0" i="0" u="none" strike="noStrike" kern="1200" baseline="0" dirty="0" err="1">
                <a:solidFill>
                  <a:schemeClr val="tx1"/>
                </a:solidFill>
                <a:latin typeface="+mn-lt"/>
                <a:ea typeface="+mn-ea"/>
                <a:cs typeface="+mn-cs"/>
              </a:rPr>
              <a:t>Ceramide</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Cer</a:t>
            </a:r>
            <a:r>
              <a:rPr lang="en-IN" sz="900" b="0" i="0" u="none" strike="noStrike" kern="1200" baseline="0" dirty="0">
                <a:solidFill>
                  <a:schemeClr val="tx1"/>
                </a:solidFill>
                <a:latin typeface="+mn-lt"/>
                <a:ea typeface="+mn-ea"/>
                <a:cs typeface="+mn-cs"/>
              </a:rPr>
              <a:t>) is the acceptor for </a:t>
            </a:r>
            <a:r>
              <a:rPr lang="en-IN" sz="900" b="0" i="0" u="none" strike="noStrike" kern="1200" baseline="0" dirty="0" err="1">
                <a:solidFill>
                  <a:schemeClr val="tx1"/>
                </a:solidFill>
                <a:latin typeface="+mn-lt"/>
                <a:ea typeface="+mn-ea"/>
                <a:cs typeface="+mn-cs"/>
              </a:rPr>
              <a:t>UDP-Gal:ceramide</a:t>
            </a:r>
            <a:r>
              <a:rPr lang="en-IN" sz="900" b="0" i="0" u="none" strike="noStrike" kern="1200" baseline="0" dirty="0">
                <a:solidFill>
                  <a:schemeClr val="tx1"/>
                </a:solidFill>
                <a:latin typeface="+mn-lt"/>
                <a:ea typeface="+mn-ea"/>
                <a:cs typeface="+mn-cs"/>
              </a:rPr>
              <a:t> </a:t>
            </a:r>
            <a:r>
              <a:rPr lang="en-IN" sz="900" b="0" i="0" u="none" strike="noStrike" kern="1200" baseline="0" dirty="0">
                <a:solidFill>
                  <a:schemeClr val="tx1"/>
                </a:solidFill>
                <a:latin typeface="+mn-lt"/>
                <a:ea typeface="+mn-ea"/>
                <a:cs typeface="+mn-cs"/>
                <a:sym typeface="Symbol"/>
              </a:rPr>
              <a:t></a:t>
            </a:r>
            <a:r>
              <a:rPr lang="en-IN" sz="900" b="0" i="0" u="none" strike="noStrike" kern="1200" baseline="0" dirty="0">
                <a:solidFill>
                  <a:schemeClr val="tx1"/>
                </a:solidFill>
                <a:latin typeface="+mn-lt"/>
                <a:ea typeface="+mn-ea"/>
                <a:cs typeface="+mn-cs"/>
              </a:rPr>
              <a:t>-</a:t>
            </a:r>
            <a:r>
              <a:rPr lang="en-IN" sz="900" b="0" i="0" u="none" strike="noStrike" kern="1200" baseline="0" dirty="0" err="1">
                <a:solidFill>
                  <a:schemeClr val="tx1"/>
                </a:solidFill>
                <a:latin typeface="+mn-lt"/>
                <a:ea typeface="+mn-ea"/>
                <a:cs typeface="+mn-cs"/>
              </a:rPr>
              <a:t>galactosyltransferase</a:t>
            </a:r>
            <a:r>
              <a:rPr lang="en-IN" sz="900" b="0" i="0" u="none" strike="noStrike" kern="1200" baseline="0" dirty="0">
                <a:solidFill>
                  <a:schemeClr val="tx1"/>
                </a:solidFill>
                <a:latin typeface="+mn-lt"/>
                <a:ea typeface="+mn-ea"/>
                <a:cs typeface="+mn-cs"/>
              </a:rPr>
              <a:t> or </a:t>
            </a:r>
            <a:r>
              <a:rPr lang="en-IN" sz="900" b="0" i="0" u="none" strike="noStrike" kern="1200" baseline="0" dirty="0" err="1">
                <a:solidFill>
                  <a:schemeClr val="tx1"/>
                </a:solidFill>
                <a:latin typeface="+mn-lt"/>
                <a:ea typeface="+mn-ea"/>
                <a:cs typeface="+mn-cs"/>
              </a:rPr>
              <a:t>UDP-Glc:ceramide</a:t>
            </a:r>
            <a:r>
              <a:rPr lang="en-IN" sz="900" b="0" i="0" u="none" strike="noStrike" kern="1200" baseline="0" dirty="0">
                <a:solidFill>
                  <a:schemeClr val="tx1"/>
                </a:solidFill>
                <a:latin typeface="+mn-lt"/>
                <a:ea typeface="+mn-ea"/>
                <a:cs typeface="+mn-cs"/>
              </a:rPr>
              <a:t> </a:t>
            </a:r>
            <a:r>
              <a:rPr lang="el-GR" sz="900" b="0" i="0" u="none" strike="noStrike" kern="1200" baseline="0" dirty="0">
                <a:solidFill>
                  <a:schemeClr val="tx1"/>
                </a:solidFill>
                <a:latin typeface="Calibri"/>
                <a:ea typeface="+mn-ea"/>
                <a:cs typeface="+mn-cs"/>
                <a:sym typeface="Symbol"/>
              </a:rPr>
              <a:t>β</a:t>
            </a:r>
            <a:r>
              <a:rPr lang="el-GR" sz="900" b="0" i="0" u="none" strike="noStrike" kern="1200" baseline="0" dirty="0">
                <a:solidFill>
                  <a:schemeClr val="tx1"/>
                </a:solidFill>
                <a:latin typeface="+mn-lt"/>
                <a:ea typeface="+mn-ea"/>
                <a:cs typeface="+mn-cs"/>
              </a:rPr>
              <a:t>-</a:t>
            </a:r>
            <a:r>
              <a:rPr lang="en-IN" sz="900" b="0" i="0" u="none" strike="noStrike" kern="1200" baseline="0" dirty="0" err="1">
                <a:solidFill>
                  <a:schemeClr val="tx1"/>
                </a:solidFill>
                <a:latin typeface="+mn-lt"/>
                <a:ea typeface="+mn-ea"/>
                <a:cs typeface="+mn-cs"/>
              </a:rPr>
              <a:t>glucosyltransferase</a:t>
            </a:r>
            <a:r>
              <a:rPr lang="en-IN" sz="900" b="0" i="0" u="none" strike="noStrike" kern="1200" baseline="0" dirty="0">
                <a:solidFill>
                  <a:schemeClr val="tx1"/>
                </a:solidFill>
                <a:latin typeface="+mn-lt"/>
                <a:ea typeface="+mn-ea"/>
                <a:cs typeface="+mn-cs"/>
              </a:rPr>
              <a:t> in the major pathways to biosynthesis of the quantitatively major GSLs in </a:t>
            </a:r>
            <a:r>
              <a:rPr lang="en-IN" sz="900" b="0" i="0" u="none" strike="noStrike" kern="1200" baseline="0" dirty="0" err="1">
                <a:solidFill>
                  <a:schemeClr val="tx1"/>
                </a:solidFill>
                <a:latin typeface="+mn-lt"/>
                <a:ea typeface="+mn-ea"/>
                <a:cs typeface="+mn-cs"/>
              </a:rPr>
              <a:t>oligodendrocytes</a:t>
            </a:r>
            <a:r>
              <a:rPr lang="en-IN" sz="900" b="0" i="0" u="none" strike="noStrike" kern="1200" baseline="0" dirty="0">
                <a:solidFill>
                  <a:schemeClr val="tx1"/>
                </a:solidFill>
                <a:latin typeface="+mn-lt"/>
                <a:ea typeface="+mn-ea"/>
                <a:cs typeface="+mn-cs"/>
              </a:rPr>
              <a:t> (shaded </a:t>
            </a:r>
            <a:r>
              <a:rPr lang="en-IN" sz="900" b="0" i="1" u="none" strike="noStrike" kern="1200" baseline="0" dirty="0">
                <a:solidFill>
                  <a:schemeClr val="tx1"/>
                </a:solidFill>
                <a:latin typeface="+mn-lt"/>
                <a:ea typeface="+mn-ea"/>
                <a:cs typeface="+mn-cs"/>
              </a:rPr>
              <a:t>pink</a:t>
            </a:r>
            <a:r>
              <a:rPr lang="en-IN" sz="900" b="0" i="0" u="none" strike="noStrike" kern="1200" baseline="0" dirty="0">
                <a:solidFill>
                  <a:schemeClr val="tx1"/>
                </a:solidFill>
                <a:latin typeface="+mn-lt"/>
                <a:ea typeface="+mn-ea"/>
                <a:cs typeface="+mn-cs"/>
              </a:rPr>
              <a:t>) and nerve cells (shaded </a:t>
            </a:r>
            <a:r>
              <a:rPr lang="en-IN" sz="900" b="0" i="1" u="none" strike="noStrike" kern="1200" baseline="0" dirty="0">
                <a:solidFill>
                  <a:schemeClr val="tx1"/>
                </a:solidFill>
                <a:latin typeface="+mn-lt"/>
                <a:ea typeface="+mn-ea"/>
                <a:cs typeface="+mn-cs"/>
              </a:rPr>
              <a:t>blue</a:t>
            </a:r>
            <a:r>
              <a:rPr lang="en-IN" sz="900" b="0" i="0" u="none" strike="noStrike" kern="1200" baseline="0" dirty="0">
                <a:solidFill>
                  <a:schemeClr val="tx1"/>
                </a:solidFill>
                <a:latin typeface="+mn-lt"/>
                <a:ea typeface="+mn-ea"/>
                <a:cs typeface="+mn-cs"/>
              </a:rPr>
              <a:t>), respectively. </a:t>
            </a:r>
            <a:r>
              <a:rPr lang="en-IN" sz="900" b="0" i="0" u="none" strike="noStrike" kern="1200" baseline="0" dirty="0" err="1">
                <a:solidFill>
                  <a:schemeClr val="tx1"/>
                </a:solidFill>
                <a:latin typeface="+mn-lt"/>
                <a:ea typeface="+mn-ea"/>
                <a:cs typeface="+mn-cs"/>
              </a:rPr>
              <a:t>GalCer</a:t>
            </a:r>
            <a:r>
              <a:rPr lang="en-IN" sz="900" b="0" i="0" u="none" strike="noStrike" kern="1200" baseline="0" dirty="0">
                <a:solidFill>
                  <a:schemeClr val="tx1"/>
                </a:solidFill>
                <a:latin typeface="+mn-lt"/>
                <a:ea typeface="+mn-ea"/>
                <a:cs typeface="+mn-cs"/>
              </a:rPr>
              <a:t> is the acceptor for </a:t>
            </a:r>
            <a:r>
              <a:rPr lang="en-IN" sz="900" b="0" i="0" u="none" strike="noStrike" kern="1200" baseline="0" dirty="0" err="1">
                <a:solidFill>
                  <a:schemeClr val="tx1"/>
                </a:solidFill>
                <a:latin typeface="+mn-lt"/>
                <a:ea typeface="+mn-ea"/>
                <a:cs typeface="+mn-cs"/>
              </a:rPr>
              <a:t>GalCer</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sulfotransferase</a:t>
            </a:r>
            <a:r>
              <a:rPr lang="en-IN" sz="900" b="0" i="0" u="none" strike="noStrike" kern="1200" baseline="0" dirty="0">
                <a:solidFill>
                  <a:schemeClr val="tx1"/>
                </a:solidFill>
                <a:latin typeface="+mn-lt"/>
                <a:ea typeface="+mn-ea"/>
                <a:cs typeface="+mn-cs"/>
              </a:rPr>
              <a:t>, which adds a </a:t>
            </a:r>
            <a:r>
              <a:rPr lang="en-IN" sz="900" b="0" i="0" u="none" strike="noStrike" kern="1200" baseline="0" dirty="0" err="1">
                <a:solidFill>
                  <a:schemeClr val="tx1"/>
                </a:solidFill>
                <a:latin typeface="+mn-lt"/>
                <a:ea typeface="+mn-ea"/>
                <a:cs typeface="+mn-cs"/>
              </a:rPr>
              <a:t>sulfate</a:t>
            </a:r>
            <a:r>
              <a:rPr lang="en-IN" sz="900" b="0" i="0" u="none" strike="noStrike" kern="1200" baseline="0" dirty="0">
                <a:solidFill>
                  <a:schemeClr val="tx1"/>
                </a:solidFill>
                <a:latin typeface="+mn-lt"/>
                <a:ea typeface="+mn-ea"/>
                <a:cs typeface="+mn-cs"/>
              </a:rPr>
              <a:t> group to the C-3 of </a:t>
            </a:r>
            <a:r>
              <a:rPr lang="en-IN" sz="900" b="0" i="0" u="none" strike="noStrike" kern="1200" baseline="0" dirty="0" err="1">
                <a:solidFill>
                  <a:schemeClr val="tx1"/>
                </a:solidFill>
                <a:latin typeface="+mn-lt"/>
                <a:ea typeface="+mn-ea"/>
                <a:cs typeface="+mn-cs"/>
              </a:rPr>
              <a:t>galactose</a:t>
            </a:r>
            <a:r>
              <a:rPr lang="en-IN" sz="900" b="0" i="0" u="none" strike="noStrike" kern="1200" baseline="0" dirty="0">
                <a:solidFill>
                  <a:schemeClr val="tx1"/>
                </a:solidFill>
                <a:latin typeface="+mn-lt"/>
                <a:ea typeface="+mn-ea"/>
                <a:cs typeface="+mn-cs"/>
              </a:rPr>
              <a:t> to form </a:t>
            </a:r>
            <a:r>
              <a:rPr lang="en-IN" sz="900" b="0" i="0" u="none" strike="noStrike" kern="1200" baseline="0" dirty="0" err="1">
                <a:solidFill>
                  <a:schemeClr val="tx1"/>
                </a:solidFill>
                <a:latin typeface="+mn-lt"/>
                <a:ea typeface="+mn-ea"/>
                <a:cs typeface="+mn-cs"/>
              </a:rPr>
              <a:t>sulfatide</a:t>
            </a:r>
            <a:r>
              <a:rPr lang="en-IN" sz="900" b="0" i="0" u="none" strike="noStrike" kern="1200" baseline="0" dirty="0">
                <a:solidFill>
                  <a:schemeClr val="tx1"/>
                </a:solidFill>
                <a:latin typeface="+mn-lt"/>
                <a:ea typeface="+mn-ea"/>
                <a:cs typeface="+mn-cs"/>
              </a:rPr>
              <a:t>. Extension of </a:t>
            </a:r>
            <a:r>
              <a:rPr lang="en-IN" sz="900" b="0" i="0" u="none" strike="noStrike" kern="1200" baseline="0" dirty="0" err="1">
                <a:solidFill>
                  <a:schemeClr val="tx1"/>
                </a:solidFill>
                <a:latin typeface="+mn-lt"/>
                <a:ea typeface="+mn-ea"/>
                <a:cs typeface="+mn-cs"/>
              </a:rPr>
              <a:t>GlcCer</a:t>
            </a:r>
            <a:r>
              <a:rPr lang="en-IN" sz="900" b="0" i="0" u="none" strike="noStrike" kern="1200" baseline="0" dirty="0">
                <a:solidFill>
                  <a:schemeClr val="tx1"/>
                </a:solidFill>
                <a:latin typeface="+mn-lt"/>
                <a:ea typeface="+mn-ea"/>
                <a:cs typeface="+mn-cs"/>
              </a:rPr>
              <a:t> to the major brain </a:t>
            </a:r>
            <a:r>
              <a:rPr lang="en-IN" sz="900" b="0" i="0" u="none" strike="noStrike" kern="1200" baseline="0" dirty="0" err="1">
                <a:solidFill>
                  <a:schemeClr val="tx1"/>
                </a:solidFill>
                <a:latin typeface="+mn-lt"/>
                <a:ea typeface="+mn-ea"/>
                <a:cs typeface="+mn-cs"/>
              </a:rPr>
              <a:t>gangliosides</a:t>
            </a:r>
            <a:r>
              <a:rPr lang="en-IN" sz="900" b="0" i="0" u="none" strike="noStrike" kern="1200" baseline="0" dirty="0">
                <a:solidFill>
                  <a:schemeClr val="tx1"/>
                </a:solidFill>
                <a:latin typeface="+mn-lt"/>
                <a:ea typeface="+mn-ea"/>
                <a:cs typeface="+mn-cs"/>
              </a:rPr>
              <a:t> occurs by the action of </a:t>
            </a:r>
            <a:r>
              <a:rPr lang="en-IN" sz="900" b="0" i="0" u="none" strike="noStrike" kern="1200" baseline="0" dirty="0" err="1">
                <a:solidFill>
                  <a:schemeClr val="tx1"/>
                </a:solidFill>
                <a:latin typeface="+mn-lt"/>
                <a:ea typeface="+mn-ea"/>
                <a:cs typeface="+mn-cs"/>
              </a:rPr>
              <a:t>UDP-Gal:GlcCer</a:t>
            </a:r>
            <a:r>
              <a:rPr lang="en-IN" sz="900" b="0" i="0" u="none" strike="noStrike" kern="1200" baseline="0" dirty="0">
                <a:solidFill>
                  <a:schemeClr val="tx1"/>
                </a:solidFill>
                <a:latin typeface="+mn-lt"/>
                <a:ea typeface="+mn-ea"/>
                <a:cs typeface="+mn-cs"/>
              </a:rPr>
              <a:t> </a:t>
            </a:r>
            <a:r>
              <a:rPr lang="el-GR" sz="900" b="0" i="0" u="none" strike="noStrike" kern="1200" baseline="0" dirty="0">
                <a:solidFill>
                  <a:schemeClr val="tx1"/>
                </a:solidFill>
                <a:latin typeface="+mn-lt"/>
                <a:ea typeface="+mn-ea"/>
                <a:cs typeface="+mn-cs"/>
                <a:sym typeface="Symbol"/>
              </a:rPr>
              <a:t>β</a:t>
            </a:r>
            <a:r>
              <a:rPr lang="el-GR" sz="900" b="0" i="0" u="none" strike="noStrike" kern="1200" baseline="0" dirty="0">
                <a:solidFill>
                  <a:schemeClr val="tx1"/>
                </a:solidFill>
                <a:latin typeface="+mn-lt"/>
                <a:ea typeface="+mn-ea"/>
                <a:cs typeface="+mn-cs"/>
              </a:rPr>
              <a:t>1-4 </a:t>
            </a:r>
            <a:r>
              <a:rPr lang="en-IN" sz="900" b="0" i="0" u="none" strike="noStrike" kern="1200" baseline="0" dirty="0" err="1">
                <a:solidFill>
                  <a:schemeClr val="tx1"/>
                </a:solidFill>
                <a:latin typeface="+mn-lt"/>
                <a:ea typeface="+mn-ea"/>
                <a:cs typeface="+mn-cs"/>
              </a:rPr>
              <a:t>galactosyltransferase</a:t>
            </a:r>
            <a:r>
              <a:rPr lang="en-IN" sz="900" b="0" i="0" u="none" strike="noStrike" kern="1200" baseline="0" dirty="0">
                <a:solidFill>
                  <a:schemeClr val="tx1"/>
                </a:solidFill>
                <a:latin typeface="+mn-lt"/>
                <a:ea typeface="+mn-ea"/>
                <a:cs typeface="+mn-cs"/>
              </a:rPr>
              <a:t> to make </a:t>
            </a:r>
            <a:r>
              <a:rPr lang="en-IN" sz="900" b="0" i="0" u="none" strike="noStrike" kern="1200" baseline="0" dirty="0" err="1">
                <a:solidFill>
                  <a:schemeClr val="tx1"/>
                </a:solidFill>
                <a:latin typeface="+mn-lt"/>
                <a:ea typeface="+mn-ea"/>
                <a:cs typeface="+mn-cs"/>
              </a:rPr>
              <a:t>lactosylceramide</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LacCer</a:t>
            </a:r>
            <a:r>
              <a:rPr lang="en-IN" sz="900" b="0" i="0" u="none" strike="noStrike" kern="1200" baseline="0" dirty="0">
                <a:solidFill>
                  <a:schemeClr val="tx1"/>
                </a:solidFill>
                <a:latin typeface="+mn-lt"/>
                <a:ea typeface="+mn-ea"/>
                <a:cs typeface="+mn-cs"/>
              </a:rPr>
              <a:t>) and then CMP-Neu5Ac:lactosylceramide </a:t>
            </a:r>
            <a:r>
              <a:rPr lang="el-GR" sz="900" b="0" i="0" u="none" strike="noStrike" kern="1200" baseline="0" dirty="0">
                <a:solidFill>
                  <a:schemeClr val="tx1"/>
                </a:solidFill>
                <a:latin typeface="Calibri"/>
                <a:ea typeface="+mn-ea"/>
                <a:cs typeface="+mn-cs"/>
                <a:sym typeface="Symbol"/>
              </a:rPr>
              <a:t>α</a:t>
            </a:r>
            <a:r>
              <a:rPr lang="el-GR" sz="900" b="0" i="0" u="none" strike="noStrike" kern="1200" baseline="0" dirty="0">
                <a:solidFill>
                  <a:schemeClr val="tx1"/>
                </a:solidFill>
                <a:latin typeface="+mn-lt"/>
                <a:ea typeface="+mn-ea"/>
                <a:cs typeface="+mn-cs"/>
              </a:rPr>
              <a:t>2-3 </a:t>
            </a:r>
            <a:r>
              <a:rPr lang="en-IN" sz="900" b="0" i="0" u="none" strike="noStrike" kern="1200" baseline="0" dirty="0" err="1">
                <a:solidFill>
                  <a:schemeClr val="tx1"/>
                </a:solidFill>
                <a:latin typeface="+mn-lt"/>
                <a:ea typeface="+mn-ea"/>
                <a:cs typeface="+mn-cs"/>
              </a:rPr>
              <a:t>sialyltransferase</a:t>
            </a:r>
            <a:r>
              <a:rPr lang="en-IN" sz="900" b="0" i="0" u="none" strike="noStrike" kern="1200" baseline="0" dirty="0">
                <a:solidFill>
                  <a:schemeClr val="tx1"/>
                </a:solidFill>
                <a:latin typeface="+mn-lt"/>
                <a:ea typeface="+mn-ea"/>
                <a:cs typeface="+mn-cs"/>
              </a:rPr>
              <a:t> to make the simple </a:t>
            </a:r>
            <a:r>
              <a:rPr lang="en-IN" sz="900" b="0" i="0" u="none" strike="noStrike" kern="1200" baseline="0" dirty="0" err="1">
                <a:solidFill>
                  <a:schemeClr val="tx1"/>
                </a:solidFill>
                <a:latin typeface="+mn-lt"/>
                <a:ea typeface="+mn-ea"/>
                <a:cs typeface="+mn-cs"/>
              </a:rPr>
              <a:t>ganglioside</a:t>
            </a:r>
            <a:r>
              <a:rPr lang="en-IN" sz="900" b="0" i="0" u="none" strike="noStrike" kern="1200" baseline="0" dirty="0">
                <a:solidFill>
                  <a:schemeClr val="tx1"/>
                </a:solidFill>
                <a:latin typeface="+mn-lt"/>
                <a:ea typeface="+mn-ea"/>
                <a:cs typeface="+mn-cs"/>
              </a:rPr>
              <a:t> GM3. GM3 is a branch point and acts as the acceptor for UDP-GalNAc:GM3/GD3 </a:t>
            </a:r>
            <a:r>
              <a:rPr lang="el-GR" sz="900" b="0" i="0" u="none" strike="noStrike" kern="1200" baseline="0" dirty="0">
                <a:solidFill>
                  <a:schemeClr val="tx1"/>
                </a:solidFill>
                <a:latin typeface="+mn-lt"/>
                <a:ea typeface="+mn-ea"/>
                <a:cs typeface="+mn-cs"/>
                <a:sym typeface="Symbol"/>
              </a:rPr>
              <a:t>β</a:t>
            </a:r>
            <a:r>
              <a:rPr lang="el-GR" sz="900" b="0" i="0" u="none" strike="noStrike" kern="1200" baseline="0" dirty="0">
                <a:solidFill>
                  <a:schemeClr val="tx1"/>
                </a:solidFill>
                <a:latin typeface="+mn-lt"/>
                <a:ea typeface="+mn-ea"/>
                <a:cs typeface="+mn-cs"/>
              </a:rPr>
              <a:t>1-4 </a:t>
            </a:r>
            <a:r>
              <a:rPr lang="en-IN" sz="900" b="0" i="0" u="none" strike="noStrike" kern="1200" baseline="0" dirty="0">
                <a:solidFill>
                  <a:schemeClr val="tx1"/>
                </a:solidFill>
                <a:latin typeface="+mn-lt"/>
                <a:ea typeface="+mn-ea"/>
                <a:cs typeface="+mn-cs"/>
              </a:rPr>
              <a:t>N-</a:t>
            </a:r>
            <a:r>
              <a:rPr lang="en-IN" sz="900" b="0" i="0" u="none" strike="noStrike" kern="1200" baseline="0" dirty="0" err="1">
                <a:solidFill>
                  <a:schemeClr val="tx1"/>
                </a:solidFill>
                <a:latin typeface="+mn-lt"/>
                <a:ea typeface="+mn-ea"/>
                <a:cs typeface="+mn-cs"/>
              </a:rPr>
              <a:t>acetylgalactosaminyltransferase</a:t>
            </a:r>
            <a:r>
              <a:rPr lang="en-IN" sz="900" b="0" i="0" u="none" strike="noStrike" kern="1200" baseline="0" dirty="0">
                <a:solidFill>
                  <a:schemeClr val="tx1"/>
                </a:solidFill>
                <a:latin typeface="+mn-lt"/>
                <a:ea typeface="+mn-ea"/>
                <a:cs typeface="+mn-cs"/>
              </a:rPr>
              <a:t> to generate a-series </a:t>
            </a:r>
            <a:r>
              <a:rPr lang="en-IN" sz="900" b="0" i="0" u="none" strike="noStrike" kern="1200" baseline="0" dirty="0" err="1">
                <a:solidFill>
                  <a:schemeClr val="tx1"/>
                </a:solidFill>
                <a:latin typeface="+mn-lt"/>
                <a:ea typeface="+mn-ea"/>
                <a:cs typeface="+mn-cs"/>
              </a:rPr>
              <a:t>gangliosides</a:t>
            </a:r>
            <a:r>
              <a:rPr lang="en-IN" sz="900" b="0" i="0" u="none" strike="noStrike" kern="1200" baseline="0" dirty="0">
                <a:solidFill>
                  <a:schemeClr val="tx1"/>
                </a:solidFill>
                <a:latin typeface="+mn-lt"/>
                <a:ea typeface="+mn-ea"/>
                <a:cs typeface="+mn-cs"/>
              </a:rPr>
              <a:t> and for CMP-Neu5Ac:GM3 </a:t>
            </a:r>
            <a:r>
              <a:rPr lang="el-GR" sz="900" b="0" i="0" u="none" strike="noStrike" kern="1200" baseline="0" dirty="0">
                <a:solidFill>
                  <a:schemeClr val="tx1"/>
                </a:solidFill>
                <a:latin typeface="Calibri"/>
                <a:ea typeface="+mn-ea"/>
                <a:cs typeface="+mn-cs"/>
                <a:sym typeface="Symbol"/>
              </a:rPr>
              <a:t>α</a:t>
            </a:r>
            <a:r>
              <a:rPr lang="el-GR" sz="900" b="0" i="0" u="none" strike="noStrike" kern="1200" baseline="0" dirty="0">
                <a:solidFill>
                  <a:schemeClr val="tx1"/>
                </a:solidFill>
                <a:latin typeface="+mn-lt"/>
                <a:ea typeface="+mn-ea"/>
                <a:cs typeface="+mn-cs"/>
              </a:rPr>
              <a:t>2-8 </a:t>
            </a:r>
            <a:r>
              <a:rPr lang="en-IN" sz="900" b="0" i="0" u="none" strike="noStrike" kern="1200" baseline="0" dirty="0" err="1">
                <a:solidFill>
                  <a:schemeClr val="tx1"/>
                </a:solidFill>
                <a:latin typeface="+mn-lt"/>
                <a:ea typeface="+mn-ea"/>
                <a:cs typeface="+mn-cs"/>
              </a:rPr>
              <a:t>sialyltransferase</a:t>
            </a:r>
            <a:r>
              <a:rPr lang="en-IN" sz="900" b="0" i="0" u="none" strike="noStrike" kern="1200" baseline="0" dirty="0">
                <a:solidFill>
                  <a:schemeClr val="tx1"/>
                </a:solidFill>
                <a:latin typeface="+mn-lt"/>
                <a:ea typeface="+mn-ea"/>
                <a:cs typeface="+mn-cs"/>
              </a:rPr>
              <a:t> to generate GD3 and the b-series </a:t>
            </a:r>
            <a:r>
              <a:rPr lang="en-IN" sz="900" b="0" i="0" u="none" strike="noStrike" kern="1200" baseline="0" dirty="0" err="1">
                <a:solidFill>
                  <a:schemeClr val="tx1"/>
                </a:solidFill>
                <a:latin typeface="+mn-lt"/>
                <a:ea typeface="+mn-ea"/>
                <a:cs typeface="+mn-cs"/>
              </a:rPr>
              <a:t>gangliosides</a:t>
            </a:r>
            <a:r>
              <a:rPr lang="en-IN" sz="900" b="0" i="0" u="none" strike="noStrike" kern="1200" baseline="0" dirty="0">
                <a:solidFill>
                  <a:schemeClr val="tx1"/>
                </a:solidFill>
                <a:latin typeface="+mn-lt"/>
                <a:ea typeface="+mn-ea"/>
                <a:cs typeface="+mn-cs"/>
              </a:rPr>
              <a:t>. Similarly, the action of an </a:t>
            </a:r>
            <a:r>
              <a:rPr lang="el-GR" sz="900" b="0" i="0" u="none" strike="noStrike" kern="1200" baseline="0" dirty="0">
                <a:solidFill>
                  <a:schemeClr val="tx1"/>
                </a:solidFill>
                <a:latin typeface="Calibri"/>
                <a:ea typeface="+mn-ea"/>
                <a:cs typeface="+mn-cs"/>
                <a:sym typeface="Symbol"/>
              </a:rPr>
              <a:t>α</a:t>
            </a:r>
            <a:r>
              <a:rPr lang="el-GR" sz="900" b="0" i="0" u="none" strike="noStrike" kern="1200" baseline="0" dirty="0">
                <a:solidFill>
                  <a:schemeClr val="tx1"/>
                </a:solidFill>
                <a:latin typeface="+mn-lt"/>
                <a:ea typeface="+mn-ea"/>
                <a:cs typeface="+mn-cs"/>
              </a:rPr>
              <a:t>2-8 </a:t>
            </a:r>
            <a:r>
              <a:rPr lang="en-IN" sz="900" b="0" i="0" u="none" strike="noStrike" kern="1200" baseline="0" dirty="0" err="1">
                <a:solidFill>
                  <a:schemeClr val="tx1"/>
                </a:solidFill>
                <a:latin typeface="+mn-lt"/>
                <a:ea typeface="+mn-ea"/>
                <a:cs typeface="+mn-cs"/>
              </a:rPr>
              <a:t>sialyltransferase</a:t>
            </a:r>
            <a:r>
              <a:rPr lang="en-IN" sz="900" b="0" i="0" u="none" strike="noStrike" kern="1200" baseline="0" dirty="0">
                <a:solidFill>
                  <a:schemeClr val="tx1"/>
                </a:solidFill>
                <a:latin typeface="+mn-lt"/>
                <a:ea typeface="+mn-ea"/>
                <a:cs typeface="+mn-cs"/>
              </a:rPr>
              <a:t> on GD3 gives rise to GT3 and the c-series </a:t>
            </a:r>
            <a:r>
              <a:rPr lang="en-IN" sz="900" b="0" i="0" u="none" strike="noStrike" kern="1200" baseline="0" dirty="0" err="1">
                <a:solidFill>
                  <a:schemeClr val="tx1"/>
                </a:solidFill>
                <a:latin typeface="+mn-lt"/>
                <a:ea typeface="+mn-ea"/>
                <a:cs typeface="+mn-cs"/>
              </a:rPr>
              <a:t>gangliosides</a:t>
            </a:r>
            <a:r>
              <a:rPr lang="en-IN" sz="900" b="0" i="0" u="none" strike="noStrike" kern="1200" baseline="0" dirty="0">
                <a:solidFill>
                  <a:schemeClr val="tx1"/>
                </a:solidFill>
                <a:latin typeface="+mn-lt"/>
                <a:ea typeface="+mn-ea"/>
                <a:cs typeface="+mn-cs"/>
              </a:rPr>
              <a:t>. Enzymes for subsequent elongation are common to the a-, b-, and c-series </a:t>
            </a:r>
            <a:r>
              <a:rPr lang="en-IN" sz="900" b="0" i="0" u="none" strike="noStrike" kern="1200" baseline="0" dirty="0" err="1">
                <a:solidFill>
                  <a:schemeClr val="tx1"/>
                </a:solidFill>
                <a:latin typeface="+mn-lt"/>
                <a:ea typeface="+mn-ea"/>
                <a:cs typeface="+mn-cs"/>
              </a:rPr>
              <a:t>gangliosides</a:t>
            </a:r>
            <a:r>
              <a:rPr lang="en-IN" sz="900" b="0" i="0" u="none" strike="noStrike" kern="1200" baseline="0" dirty="0">
                <a:solidFill>
                  <a:schemeClr val="tx1"/>
                </a:solidFill>
                <a:latin typeface="+mn-lt"/>
                <a:ea typeface="+mn-ea"/>
                <a:cs typeface="+mn-cs"/>
              </a:rPr>
              <a:t>.</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11</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12.2. </a:t>
            </a:r>
            <a:r>
              <a:rPr lang="en-IN" sz="900" b="0" i="0" u="none" strike="noStrike" kern="1200" baseline="0" dirty="0" err="1">
                <a:solidFill>
                  <a:schemeClr val="tx1"/>
                </a:solidFill>
                <a:latin typeface="+mn-lt"/>
                <a:ea typeface="+mn-ea"/>
                <a:cs typeface="+mn-cs"/>
              </a:rPr>
              <a:t>Glycosylphosphatidylinositol</a:t>
            </a:r>
            <a:r>
              <a:rPr lang="en-IN" sz="900" b="0" i="0" u="none" strike="noStrike" kern="1200" baseline="0" dirty="0">
                <a:solidFill>
                  <a:schemeClr val="tx1"/>
                </a:solidFill>
                <a:latin typeface="+mn-lt"/>
                <a:ea typeface="+mn-ea"/>
                <a:cs typeface="+mn-cs"/>
              </a:rPr>
              <a:t> (GPI)-biosynthetic pathways of </a:t>
            </a:r>
            <a:r>
              <a:rPr lang="en-IN" sz="900" b="0" i="1" u="none" strike="noStrike" kern="1200" baseline="0" dirty="0" err="1">
                <a:solidFill>
                  <a:schemeClr val="tx1"/>
                </a:solidFill>
                <a:latin typeface="+mn-lt"/>
                <a:ea typeface="+mn-ea"/>
                <a:cs typeface="+mn-cs"/>
              </a:rPr>
              <a:t>Trypanosoma</a:t>
            </a:r>
            <a:r>
              <a:rPr lang="en-IN" sz="900" b="0" i="1" u="none" strike="noStrike" kern="1200" baseline="0" dirty="0">
                <a:solidFill>
                  <a:schemeClr val="tx1"/>
                </a:solidFill>
                <a:latin typeface="+mn-lt"/>
                <a:ea typeface="+mn-ea"/>
                <a:cs typeface="+mn-cs"/>
              </a:rPr>
              <a:t> </a:t>
            </a:r>
            <a:r>
              <a:rPr lang="en-IN" sz="900" b="0" i="1" u="none" strike="noStrike" kern="1200" baseline="0" dirty="0" err="1">
                <a:solidFill>
                  <a:schemeClr val="tx1"/>
                </a:solidFill>
                <a:latin typeface="+mn-lt"/>
                <a:ea typeface="+mn-ea"/>
                <a:cs typeface="+mn-cs"/>
              </a:rPr>
              <a:t>brucei</a:t>
            </a:r>
            <a:r>
              <a:rPr lang="en-IN" sz="900" b="0" i="1" u="none" strike="noStrike" kern="1200" baseline="0" dirty="0">
                <a:solidFill>
                  <a:schemeClr val="tx1"/>
                </a:solidFill>
                <a:latin typeface="+mn-lt"/>
                <a:ea typeface="+mn-ea"/>
                <a:cs typeface="+mn-cs"/>
              </a:rPr>
              <a:t>, Saccharomyces </a:t>
            </a:r>
            <a:r>
              <a:rPr lang="en-IN" sz="900" b="0" i="1" u="none" strike="noStrike" kern="1200" baseline="0" dirty="0" err="1">
                <a:solidFill>
                  <a:schemeClr val="tx1"/>
                </a:solidFill>
                <a:latin typeface="+mn-lt"/>
                <a:ea typeface="+mn-ea"/>
                <a:cs typeface="+mn-cs"/>
              </a:rPr>
              <a:t>cerevisiae</a:t>
            </a:r>
            <a:r>
              <a:rPr lang="en-IN" sz="900" b="0" i="0" u="none" strike="noStrike" kern="1200" baseline="0" dirty="0">
                <a:solidFill>
                  <a:schemeClr val="tx1"/>
                </a:solidFill>
                <a:latin typeface="+mn-lt"/>
                <a:ea typeface="+mn-ea"/>
                <a:cs typeface="+mn-cs"/>
              </a:rPr>
              <a:t>, and mammals. These examples show that, despite the highly conserved core structure of GPI anchors, some diversity in GPI-biosynthesis exists. In particular, yeast and mammalian GPI intermediates are inositol-</a:t>
            </a:r>
            <a:r>
              <a:rPr lang="en-IN" sz="900" b="0" i="0" u="none" strike="noStrike" kern="1200" baseline="0" dirty="0" err="1">
                <a:solidFill>
                  <a:schemeClr val="tx1"/>
                </a:solidFill>
                <a:latin typeface="+mn-lt"/>
                <a:ea typeface="+mn-ea"/>
                <a:cs typeface="+mn-cs"/>
              </a:rPr>
              <a:t>acylated</a:t>
            </a:r>
            <a:r>
              <a:rPr lang="en-IN" sz="900" b="0" i="0" u="none" strike="noStrike" kern="1200" baseline="0" dirty="0">
                <a:solidFill>
                  <a:schemeClr val="tx1"/>
                </a:solidFill>
                <a:latin typeface="+mn-lt"/>
                <a:ea typeface="+mn-ea"/>
                <a:cs typeface="+mn-cs"/>
              </a:rPr>
              <a:t> at the level of </a:t>
            </a:r>
            <a:r>
              <a:rPr lang="en-IN" sz="900" b="0" i="0" u="none" strike="noStrike" kern="1200" baseline="0" dirty="0" err="1">
                <a:solidFill>
                  <a:schemeClr val="tx1"/>
                </a:solidFill>
                <a:latin typeface="+mn-lt"/>
                <a:ea typeface="+mn-ea"/>
                <a:cs typeface="+mn-cs"/>
              </a:rPr>
              <a:t>GlcN</a:t>
            </a:r>
            <a:r>
              <a:rPr lang="en-IN" sz="900" b="0" i="0" u="none" strike="noStrike" kern="1200" baseline="0" dirty="0">
                <a:solidFill>
                  <a:schemeClr val="tx1"/>
                </a:solidFill>
                <a:latin typeface="+mn-lt"/>
                <a:ea typeface="+mn-ea"/>
                <a:cs typeface="+mn-cs"/>
              </a:rPr>
              <a:t>-PI and are not </a:t>
            </a:r>
            <a:r>
              <a:rPr lang="en-IN" sz="900" b="0" i="0" u="none" strike="noStrike" kern="1200" baseline="0" dirty="0" err="1">
                <a:solidFill>
                  <a:schemeClr val="tx1"/>
                </a:solidFill>
                <a:latin typeface="+mn-lt"/>
                <a:ea typeface="+mn-ea"/>
                <a:cs typeface="+mn-cs"/>
              </a:rPr>
              <a:t>deacylated</a:t>
            </a:r>
            <a:r>
              <a:rPr lang="en-IN" sz="900" b="0" i="0" u="none" strike="noStrike" kern="1200" baseline="0" dirty="0">
                <a:solidFill>
                  <a:schemeClr val="tx1"/>
                </a:solidFill>
                <a:latin typeface="+mn-lt"/>
                <a:ea typeface="+mn-ea"/>
                <a:cs typeface="+mn-cs"/>
              </a:rPr>
              <a:t> until after transfer to protein, whereas </a:t>
            </a:r>
            <a:r>
              <a:rPr lang="en-IN" sz="900" b="0" i="1" u="none" strike="noStrike" kern="1200" baseline="0" dirty="0">
                <a:solidFill>
                  <a:schemeClr val="tx1"/>
                </a:solidFill>
                <a:latin typeface="+mn-lt"/>
                <a:ea typeface="+mn-ea"/>
                <a:cs typeface="+mn-cs"/>
              </a:rPr>
              <a:t>T. </a:t>
            </a:r>
            <a:r>
              <a:rPr lang="en-IN" sz="900" b="0" i="1" u="none" strike="noStrike" kern="1200" baseline="0" dirty="0" err="1">
                <a:solidFill>
                  <a:schemeClr val="tx1"/>
                </a:solidFill>
                <a:latin typeface="+mn-lt"/>
                <a:ea typeface="+mn-ea"/>
                <a:cs typeface="+mn-cs"/>
              </a:rPr>
              <a:t>brucei</a:t>
            </a:r>
            <a:r>
              <a:rPr lang="en-IN" sz="900" b="0" i="0" u="none" strike="noStrike" kern="1200" baseline="0" dirty="0">
                <a:solidFill>
                  <a:schemeClr val="tx1"/>
                </a:solidFill>
                <a:latin typeface="+mn-lt"/>
                <a:ea typeface="+mn-ea"/>
                <a:cs typeface="+mn-cs"/>
              </a:rPr>
              <a:t> GPI intermediates are </a:t>
            </a:r>
            <a:r>
              <a:rPr lang="en-IN" sz="900" b="0" i="0" u="none" strike="noStrike" kern="1200" baseline="0" dirty="0" err="1">
                <a:solidFill>
                  <a:schemeClr val="tx1"/>
                </a:solidFill>
                <a:latin typeface="+mn-lt"/>
                <a:ea typeface="+mn-ea"/>
                <a:cs typeface="+mn-cs"/>
              </a:rPr>
              <a:t>acylated</a:t>
            </a:r>
            <a:r>
              <a:rPr lang="en-IN" sz="900" b="0" i="0" u="none" strike="noStrike" kern="1200" baseline="0" dirty="0">
                <a:solidFill>
                  <a:schemeClr val="tx1"/>
                </a:solidFill>
                <a:latin typeface="+mn-lt"/>
                <a:ea typeface="+mn-ea"/>
                <a:cs typeface="+mn-cs"/>
              </a:rPr>
              <a:t> at the level of Man-</a:t>
            </a:r>
            <a:r>
              <a:rPr lang="en-IN" sz="900" b="0" i="0" u="none" strike="noStrike" kern="1200" baseline="0" dirty="0" err="1">
                <a:solidFill>
                  <a:schemeClr val="tx1"/>
                </a:solidFill>
                <a:latin typeface="+mn-lt"/>
                <a:ea typeface="+mn-ea"/>
                <a:cs typeface="+mn-cs"/>
              </a:rPr>
              <a:t>GlcN</a:t>
            </a:r>
            <a:r>
              <a:rPr lang="en-IN" sz="900" b="0" i="0" u="none" strike="noStrike" kern="1200" baseline="0" dirty="0">
                <a:solidFill>
                  <a:schemeClr val="tx1"/>
                </a:solidFill>
                <a:latin typeface="+mn-lt"/>
                <a:ea typeface="+mn-ea"/>
                <a:cs typeface="+mn-cs"/>
              </a:rPr>
              <a:t>-PI and undergo rounds of </a:t>
            </a:r>
            <a:r>
              <a:rPr lang="en-IN" sz="900" b="0" i="0" u="none" strike="noStrike" kern="1200" baseline="0" dirty="0" err="1">
                <a:solidFill>
                  <a:schemeClr val="tx1"/>
                </a:solidFill>
                <a:latin typeface="+mn-lt"/>
                <a:ea typeface="+mn-ea"/>
                <a:cs typeface="+mn-cs"/>
              </a:rPr>
              <a:t>deacylation</a:t>
            </a:r>
            <a:r>
              <a:rPr lang="en-IN" sz="900" b="0" i="0" u="none" strike="noStrike" kern="1200" baseline="0" dirty="0">
                <a:solidFill>
                  <a:schemeClr val="tx1"/>
                </a:solidFill>
                <a:latin typeface="+mn-lt"/>
                <a:ea typeface="+mn-ea"/>
                <a:cs typeface="+mn-cs"/>
              </a:rPr>
              <a:t> and </a:t>
            </a:r>
            <a:r>
              <a:rPr lang="en-IN" sz="900" b="0" i="0" u="none" strike="noStrike" kern="1200" baseline="0" dirty="0" err="1">
                <a:solidFill>
                  <a:schemeClr val="tx1"/>
                </a:solidFill>
                <a:latin typeface="+mn-lt"/>
                <a:ea typeface="+mn-ea"/>
                <a:cs typeface="+mn-cs"/>
              </a:rPr>
              <a:t>reacylation</a:t>
            </a:r>
            <a:r>
              <a:rPr lang="en-IN" sz="900" b="0" i="0" u="none" strike="noStrike" kern="1200" baseline="0" dirty="0">
                <a:solidFill>
                  <a:schemeClr val="tx1"/>
                </a:solidFill>
                <a:latin typeface="+mn-lt"/>
                <a:ea typeface="+mn-ea"/>
                <a:cs typeface="+mn-cs"/>
              </a:rPr>
              <a:t> throughout the pathway. Mammalian GPI intermediates undergo a first round of lipid </a:t>
            </a:r>
            <a:r>
              <a:rPr lang="en-IN" sz="900" b="0" i="0" u="none" strike="noStrike" kern="1200" baseline="0" dirty="0" err="1">
                <a:solidFill>
                  <a:schemeClr val="tx1"/>
                </a:solidFill>
                <a:latin typeface="+mn-lt"/>
                <a:ea typeface="+mn-ea"/>
                <a:cs typeface="+mn-cs"/>
              </a:rPr>
              <a:t>remodeling</a:t>
            </a:r>
            <a:r>
              <a:rPr lang="en-IN" sz="900" b="0" i="0" u="none" strike="noStrike" kern="1200" baseline="0" dirty="0">
                <a:solidFill>
                  <a:schemeClr val="tx1"/>
                </a:solidFill>
                <a:latin typeface="+mn-lt"/>
                <a:ea typeface="+mn-ea"/>
                <a:cs typeface="+mn-cs"/>
              </a:rPr>
              <a:t> at the level of </a:t>
            </a:r>
            <a:r>
              <a:rPr lang="en-IN" sz="900" b="0" i="0" u="none" strike="noStrike" kern="1200" baseline="0" dirty="0" err="1">
                <a:solidFill>
                  <a:schemeClr val="tx1"/>
                </a:solidFill>
                <a:latin typeface="+mn-lt"/>
                <a:ea typeface="+mn-ea"/>
                <a:cs typeface="+mn-cs"/>
              </a:rPr>
              <a:t>GlcN-aPI</a:t>
            </a:r>
            <a:r>
              <a:rPr lang="en-IN" sz="900" b="0" i="0" u="none" strike="noStrike" kern="1200" baseline="0" dirty="0">
                <a:solidFill>
                  <a:schemeClr val="tx1"/>
                </a:solidFill>
                <a:latin typeface="+mn-lt"/>
                <a:ea typeface="+mn-ea"/>
                <a:cs typeface="+mn-cs"/>
              </a:rPr>
              <a:t> and then again after transport to the Golgi. </a:t>
            </a:r>
            <a:r>
              <a:rPr lang="en-IN" sz="900" b="0" i="1" u="none" strike="noStrike" kern="1200" baseline="0" dirty="0">
                <a:solidFill>
                  <a:schemeClr val="tx1"/>
                </a:solidFill>
                <a:latin typeface="+mn-lt"/>
                <a:ea typeface="+mn-ea"/>
                <a:cs typeface="+mn-cs"/>
              </a:rPr>
              <a:t>S. </a:t>
            </a:r>
            <a:r>
              <a:rPr lang="en-IN" sz="900" b="0" i="1" u="none" strike="noStrike" kern="1200" baseline="0" dirty="0" err="1">
                <a:solidFill>
                  <a:schemeClr val="tx1"/>
                </a:solidFill>
                <a:latin typeface="+mn-lt"/>
                <a:ea typeface="+mn-ea"/>
                <a:cs typeface="+mn-cs"/>
              </a:rPr>
              <a:t>cerevisiae</a:t>
            </a:r>
            <a:r>
              <a:rPr lang="en-IN" sz="900" b="0" i="0" u="none" strike="noStrike" kern="1200" baseline="0" dirty="0">
                <a:solidFill>
                  <a:schemeClr val="tx1"/>
                </a:solidFill>
                <a:latin typeface="+mn-lt"/>
                <a:ea typeface="+mn-ea"/>
                <a:cs typeface="+mn-cs"/>
              </a:rPr>
              <a:t> GPI intermediates have a compulsory Man-4 added unlike in mammals and lipid </a:t>
            </a:r>
            <a:r>
              <a:rPr lang="en-IN" sz="900" b="0" i="0" u="none" strike="noStrike" kern="1200" baseline="0" dirty="0" err="1">
                <a:solidFill>
                  <a:schemeClr val="tx1"/>
                </a:solidFill>
                <a:latin typeface="+mn-lt"/>
                <a:ea typeface="+mn-ea"/>
                <a:cs typeface="+mn-cs"/>
              </a:rPr>
              <a:t>remodeling</a:t>
            </a:r>
            <a:r>
              <a:rPr lang="en-IN" sz="900" b="0" i="0" u="none" strike="noStrike" kern="1200" baseline="0" dirty="0">
                <a:solidFill>
                  <a:schemeClr val="tx1"/>
                </a:solidFill>
                <a:latin typeface="+mn-lt"/>
                <a:ea typeface="+mn-ea"/>
                <a:cs typeface="+mn-cs"/>
              </a:rPr>
              <a:t> of their GPI-APs occur in two consecutive steps within the endoplasmic reticulum (ER). The protein components of the pathway that </a:t>
            </a:r>
            <a:r>
              <a:rPr lang="en-IN" sz="900" b="0" i="0" u="none" strike="noStrike" kern="1200" baseline="0" dirty="0" err="1">
                <a:solidFill>
                  <a:schemeClr val="tx1"/>
                </a:solidFill>
                <a:latin typeface="+mn-lt"/>
                <a:ea typeface="+mn-ea"/>
                <a:cs typeface="+mn-cs"/>
              </a:rPr>
              <a:t>catalyze</a:t>
            </a:r>
            <a:r>
              <a:rPr lang="en-IN" sz="900" b="0" i="0" u="none" strike="noStrike" kern="1200" baseline="0" dirty="0">
                <a:solidFill>
                  <a:schemeClr val="tx1"/>
                </a:solidFill>
                <a:latin typeface="+mn-lt"/>
                <a:ea typeface="+mn-ea"/>
                <a:cs typeface="+mn-cs"/>
              </a:rPr>
              <a:t> these steps in mammals and </a:t>
            </a:r>
            <a:r>
              <a:rPr lang="en-IN" sz="900" b="0" i="1" u="none" strike="noStrike" kern="1200" baseline="0" dirty="0">
                <a:solidFill>
                  <a:schemeClr val="tx1"/>
                </a:solidFill>
                <a:latin typeface="+mn-lt"/>
                <a:ea typeface="+mn-ea"/>
                <a:cs typeface="+mn-cs"/>
              </a:rPr>
              <a:t>S. </a:t>
            </a:r>
            <a:r>
              <a:rPr lang="en-IN" sz="900" b="0" i="1" u="none" strike="noStrike" kern="1200" baseline="0" dirty="0" err="1">
                <a:solidFill>
                  <a:schemeClr val="tx1"/>
                </a:solidFill>
                <a:latin typeface="+mn-lt"/>
                <a:ea typeface="+mn-ea"/>
                <a:cs typeface="+mn-cs"/>
              </a:rPr>
              <a:t>cerevisiae</a:t>
            </a:r>
            <a:r>
              <a:rPr lang="en-IN" sz="900" b="0" i="0" u="none" strike="noStrike" kern="1200" baseline="0" dirty="0">
                <a:solidFill>
                  <a:schemeClr val="tx1"/>
                </a:solidFill>
                <a:latin typeface="+mn-lt"/>
                <a:ea typeface="+mn-ea"/>
                <a:cs typeface="+mn-cs"/>
              </a:rPr>
              <a:t> are described in Table 12.1. Some of the </a:t>
            </a:r>
            <a:r>
              <a:rPr lang="en-IN" sz="900" b="0" i="1" u="none" strike="noStrike" kern="1200" baseline="0" dirty="0">
                <a:solidFill>
                  <a:schemeClr val="tx1"/>
                </a:solidFill>
                <a:latin typeface="+mn-lt"/>
                <a:ea typeface="+mn-ea"/>
                <a:cs typeface="+mn-cs"/>
              </a:rPr>
              <a:t>T. </a:t>
            </a:r>
            <a:r>
              <a:rPr lang="en-IN" sz="900" b="0" i="1" u="none" strike="noStrike" kern="1200" baseline="0" dirty="0" err="1">
                <a:solidFill>
                  <a:schemeClr val="tx1"/>
                </a:solidFill>
                <a:latin typeface="+mn-lt"/>
                <a:ea typeface="+mn-ea"/>
                <a:cs typeface="+mn-cs"/>
              </a:rPr>
              <a:t>brucei</a:t>
            </a:r>
            <a:r>
              <a:rPr lang="en-IN" sz="900" b="0" i="0" u="none" strike="noStrike" kern="1200" baseline="0" dirty="0">
                <a:solidFill>
                  <a:schemeClr val="tx1"/>
                </a:solidFill>
                <a:latin typeface="+mn-lt"/>
                <a:ea typeface="+mn-ea"/>
                <a:cs typeface="+mn-cs"/>
              </a:rPr>
              <a:t> homologs are yet to be identified. The "?" refers to an unknown process. The </a:t>
            </a:r>
            <a:r>
              <a:rPr lang="en-IN" sz="900" b="0" i="1" u="none" strike="noStrike" kern="1200" baseline="0" dirty="0">
                <a:solidFill>
                  <a:schemeClr val="tx1"/>
                </a:solidFill>
                <a:latin typeface="+mn-lt"/>
                <a:ea typeface="+mn-ea"/>
                <a:cs typeface="+mn-cs"/>
              </a:rPr>
              <a:t>double-headed arrows</a:t>
            </a:r>
            <a:r>
              <a:rPr lang="en-IN" sz="900" b="0" i="0" u="none" strike="noStrike" kern="1200" baseline="0" dirty="0">
                <a:solidFill>
                  <a:schemeClr val="tx1"/>
                </a:solidFill>
                <a:latin typeface="+mn-lt"/>
                <a:ea typeface="+mn-ea"/>
                <a:cs typeface="+mn-cs"/>
              </a:rPr>
              <a:t> represent flipping of the GPI intermediate by an unknown mechanism. </a:t>
            </a:r>
            <a:r>
              <a:rPr lang="en-IN" sz="900" b="0" i="1" u="none" strike="noStrike" kern="1200" baseline="0" dirty="0">
                <a:solidFill>
                  <a:schemeClr val="tx1"/>
                </a:solidFill>
                <a:latin typeface="+mn-lt"/>
                <a:ea typeface="+mn-ea"/>
                <a:cs typeface="+mn-cs"/>
              </a:rPr>
              <a:t>Dashed arrows</a:t>
            </a:r>
            <a:r>
              <a:rPr lang="en-IN" sz="900" b="0" i="0" u="none" strike="noStrike" kern="1200" baseline="0" dirty="0">
                <a:solidFill>
                  <a:schemeClr val="tx1"/>
                </a:solidFill>
                <a:latin typeface="+mn-lt"/>
                <a:ea typeface="+mn-ea"/>
                <a:cs typeface="+mn-cs"/>
              </a:rPr>
              <a:t> denote probable alternative pathways or steps that are not compulsory.</a:t>
            </a:r>
            <a:endParaRPr lang="en-US" dirty="0">
              <a:effectLst/>
            </a:endParaRPr>
          </a:p>
        </p:txBody>
      </p:sp>
    </p:spTree>
    <p:extLst>
      <p:ext uri="{BB962C8B-B14F-4D97-AF65-F5344CB8AC3E}">
        <p14:creationId xmlns:p14="http://schemas.microsoft.com/office/powerpoint/2010/main" val="1430016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12</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12.3. </a:t>
            </a:r>
            <a:r>
              <a:rPr lang="en-IN" sz="900" b="0" i="0" u="none" strike="noStrike" kern="1200" baseline="0" dirty="0">
                <a:solidFill>
                  <a:schemeClr val="tx1"/>
                </a:solidFill>
                <a:latin typeface="+mn-lt"/>
                <a:ea typeface="+mn-ea"/>
                <a:cs typeface="+mn-cs"/>
              </a:rPr>
              <a:t>Predicted topologies of the ER-resident components of </a:t>
            </a:r>
            <a:r>
              <a:rPr lang="en-IN" sz="900" b="0" i="0" u="none" strike="noStrike" kern="1200" baseline="0" dirty="0" err="1">
                <a:solidFill>
                  <a:schemeClr val="tx1"/>
                </a:solidFill>
                <a:latin typeface="+mn-lt"/>
                <a:ea typeface="+mn-ea"/>
                <a:cs typeface="+mn-cs"/>
              </a:rPr>
              <a:t>glycosylphosphatidylinositol</a:t>
            </a:r>
            <a:r>
              <a:rPr lang="en-IN" sz="900" b="0" i="0" u="none" strike="noStrike" kern="1200" baseline="0" dirty="0">
                <a:solidFill>
                  <a:schemeClr val="tx1"/>
                </a:solidFill>
                <a:latin typeface="+mn-lt"/>
                <a:ea typeface="+mn-ea"/>
                <a:cs typeface="+mn-cs"/>
              </a:rPr>
              <a:t> (GPI) biosynthesis in mammalian cells. Components within boxes belong to </a:t>
            </a:r>
            <a:r>
              <a:rPr lang="en-IN" sz="900" b="0" i="0" u="none" strike="noStrike" kern="1200" baseline="0" dirty="0" err="1">
                <a:solidFill>
                  <a:schemeClr val="tx1"/>
                </a:solidFill>
                <a:latin typeface="+mn-lt"/>
                <a:ea typeface="+mn-ea"/>
                <a:cs typeface="+mn-cs"/>
              </a:rPr>
              <a:t>multisubunit</a:t>
            </a:r>
            <a:r>
              <a:rPr lang="en-IN" sz="900" b="0" i="0" u="none" strike="noStrike" kern="1200" baseline="0" dirty="0">
                <a:solidFill>
                  <a:schemeClr val="tx1"/>
                </a:solidFill>
                <a:latin typeface="+mn-lt"/>
                <a:ea typeface="+mn-ea"/>
                <a:cs typeface="+mn-cs"/>
              </a:rPr>
              <a:t> complexes. The step numbers refer to those in Figure 12.2 and Table 12.1. The topologies of the "</a:t>
            </a:r>
            <a:r>
              <a:rPr lang="en-IN" sz="900" b="0" i="0" u="none" strike="noStrike" kern="1200" baseline="0" dirty="0" err="1">
                <a:solidFill>
                  <a:schemeClr val="tx1"/>
                </a:solidFill>
                <a:latin typeface="+mn-lt"/>
                <a:ea typeface="+mn-ea"/>
                <a:cs typeface="+mn-cs"/>
              </a:rPr>
              <a:t>multispanning</a:t>
            </a:r>
            <a:r>
              <a:rPr lang="en-IN" sz="900" b="0" i="0" u="none" strike="noStrike" kern="1200" baseline="0" dirty="0">
                <a:solidFill>
                  <a:schemeClr val="tx1"/>
                </a:solidFill>
                <a:latin typeface="+mn-lt"/>
                <a:ea typeface="+mn-ea"/>
                <a:cs typeface="+mn-cs"/>
              </a:rPr>
              <a:t>" membrane proteins are mostly those predicted by bioinformatics methods. N, amino terminus; ER, endoplasmic reticulum.</a:t>
            </a:r>
            <a:endParaRPr lang="en-US" b="0" dirty="0">
              <a:effectLst/>
            </a:endParaRPr>
          </a:p>
        </p:txBody>
      </p:sp>
    </p:spTree>
    <p:extLst>
      <p:ext uri="{BB962C8B-B14F-4D97-AF65-F5344CB8AC3E}">
        <p14:creationId xmlns:p14="http://schemas.microsoft.com/office/powerpoint/2010/main" val="143001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13</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13.1. </a:t>
            </a:r>
            <a:r>
              <a:rPr lang="en-IN" sz="900" b="0" i="0" u="none" strike="noStrike" kern="1200" baseline="0" dirty="0">
                <a:solidFill>
                  <a:schemeClr val="tx1"/>
                </a:solidFill>
                <a:latin typeface="+mn-lt"/>
                <a:ea typeface="+mn-ea"/>
                <a:cs typeface="+mn-cs"/>
              </a:rPr>
              <a:t>Modifications of epidermal growth factor (EGF) repeats. (</a:t>
            </a:r>
            <a:r>
              <a:rPr lang="en-IN" sz="900" b="0" i="1" u="none" strike="noStrike" kern="1200" baseline="0" dirty="0">
                <a:solidFill>
                  <a:schemeClr val="tx1"/>
                </a:solidFill>
                <a:latin typeface="+mn-lt"/>
                <a:ea typeface="+mn-ea"/>
                <a:cs typeface="+mn-cs"/>
              </a:rPr>
              <a:t>A</a:t>
            </a:r>
            <a:r>
              <a:rPr lang="en-IN" sz="900" b="0" i="0" u="none" strike="noStrike" kern="1200" baseline="0" dirty="0">
                <a:solidFill>
                  <a:schemeClr val="tx1"/>
                </a:solidFill>
                <a:latin typeface="+mn-lt"/>
                <a:ea typeface="+mn-ea"/>
                <a:cs typeface="+mn-cs"/>
              </a:rPr>
              <a:t>) EGF repeats can be modified by O-fucose, O-glucose, and O-</a:t>
            </a:r>
            <a:r>
              <a:rPr lang="en-IN" sz="900" b="0" i="0" u="none" strike="noStrike" kern="1200" baseline="0" dirty="0" err="1">
                <a:solidFill>
                  <a:schemeClr val="tx1"/>
                </a:solidFill>
                <a:latin typeface="+mn-lt"/>
                <a:ea typeface="+mn-ea"/>
                <a:cs typeface="+mn-cs"/>
              </a:rPr>
              <a:t>GlcNAc</a:t>
            </a:r>
            <a:r>
              <a:rPr lang="en-IN" sz="900" b="0" i="0" u="none" strike="noStrike" kern="1200" baseline="0" dirty="0">
                <a:solidFill>
                  <a:schemeClr val="tx1"/>
                </a:solidFill>
                <a:latin typeface="+mn-lt"/>
                <a:ea typeface="+mn-ea"/>
                <a:cs typeface="+mn-cs"/>
              </a:rPr>
              <a:t>. A schematic representation of an EGF repeat is shown: (</a:t>
            </a:r>
            <a:r>
              <a:rPr lang="en-IN" sz="900" b="0" i="1" u="none" strike="noStrike" kern="1200" baseline="0" dirty="0">
                <a:solidFill>
                  <a:schemeClr val="tx1"/>
                </a:solidFill>
                <a:latin typeface="+mn-lt"/>
                <a:ea typeface="+mn-ea"/>
                <a:cs typeface="+mn-cs"/>
              </a:rPr>
              <a:t>yellow</a:t>
            </a:r>
            <a:r>
              <a:rPr lang="en-IN" sz="900" b="0" i="0" u="none" strike="noStrike" kern="1200" baseline="0" dirty="0">
                <a:solidFill>
                  <a:schemeClr val="tx1"/>
                </a:solidFill>
                <a:latin typeface="+mn-lt"/>
                <a:ea typeface="+mn-ea"/>
                <a:cs typeface="+mn-cs"/>
              </a:rPr>
              <a:t>) conserved </a:t>
            </a:r>
            <a:r>
              <a:rPr lang="en-IN" sz="900" b="0" i="0" u="none" strike="noStrike" kern="1200" baseline="0" dirty="0" err="1">
                <a:solidFill>
                  <a:schemeClr val="tx1"/>
                </a:solidFill>
                <a:latin typeface="+mn-lt"/>
                <a:ea typeface="+mn-ea"/>
                <a:cs typeface="+mn-cs"/>
              </a:rPr>
              <a:t>Cys</a:t>
            </a:r>
            <a:r>
              <a:rPr lang="en-IN" sz="900" b="0" i="0" u="none" strike="noStrike" kern="1200" baseline="0" dirty="0">
                <a:solidFill>
                  <a:schemeClr val="tx1"/>
                </a:solidFill>
                <a:latin typeface="+mn-lt"/>
                <a:ea typeface="+mn-ea"/>
                <a:cs typeface="+mn-cs"/>
              </a:rPr>
              <a:t> residues; (</a:t>
            </a:r>
            <a:r>
              <a:rPr lang="en-IN" sz="900" b="0" i="1" u="none" strike="noStrike" kern="1200" baseline="0" dirty="0" err="1">
                <a:solidFill>
                  <a:schemeClr val="tx1"/>
                </a:solidFill>
                <a:latin typeface="+mn-lt"/>
                <a:ea typeface="+mn-ea"/>
                <a:cs typeface="+mn-cs"/>
              </a:rPr>
              <a:t>gray</a:t>
            </a:r>
            <a:r>
              <a:rPr lang="en-IN" sz="900" b="0" i="1" u="none" strike="noStrike" kern="1200" baseline="0" dirty="0">
                <a:solidFill>
                  <a:schemeClr val="tx1"/>
                </a:solidFill>
                <a:latin typeface="+mn-lt"/>
                <a:ea typeface="+mn-ea"/>
                <a:cs typeface="+mn-cs"/>
              </a:rPr>
              <a:t> lines between the cysteines</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disulfide</a:t>
            </a:r>
            <a:r>
              <a:rPr lang="en-IN" sz="900" b="0" i="0" u="none" strike="noStrike" kern="1200" baseline="0" dirty="0">
                <a:solidFill>
                  <a:schemeClr val="tx1"/>
                </a:solidFill>
                <a:latin typeface="+mn-lt"/>
                <a:ea typeface="+mn-ea"/>
                <a:cs typeface="+mn-cs"/>
              </a:rPr>
              <a:t>-bonding pattern. The modification sites for O-glucose (</a:t>
            </a:r>
            <a:r>
              <a:rPr lang="en-IN" sz="900" b="0" i="1" u="none" strike="noStrike" kern="1200" baseline="0" dirty="0">
                <a:solidFill>
                  <a:schemeClr val="tx1"/>
                </a:solidFill>
                <a:latin typeface="+mn-lt"/>
                <a:ea typeface="+mn-ea"/>
                <a:cs typeface="+mn-cs"/>
              </a:rPr>
              <a:t>blue</a:t>
            </a:r>
            <a:r>
              <a:rPr lang="en-IN" sz="900" b="0" i="0" u="none" strike="noStrike" kern="1200" baseline="0" dirty="0">
                <a:solidFill>
                  <a:schemeClr val="tx1"/>
                </a:solidFill>
                <a:latin typeface="+mn-lt"/>
                <a:ea typeface="+mn-ea"/>
                <a:cs typeface="+mn-cs"/>
              </a:rPr>
              <a:t>), O-fucose (</a:t>
            </a:r>
            <a:r>
              <a:rPr lang="en-IN" sz="900" b="0" i="1" u="none" strike="noStrike" kern="1200" baseline="0" dirty="0">
                <a:solidFill>
                  <a:schemeClr val="tx1"/>
                </a:solidFill>
                <a:latin typeface="+mn-lt"/>
                <a:ea typeface="+mn-ea"/>
                <a:cs typeface="+mn-cs"/>
              </a:rPr>
              <a:t>red</a:t>
            </a:r>
            <a:r>
              <a:rPr lang="en-IN" sz="900" b="0" i="0" u="none" strike="noStrike" kern="1200" baseline="0" dirty="0">
                <a:solidFill>
                  <a:schemeClr val="tx1"/>
                </a:solidFill>
                <a:latin typeface="+mn-lt"/>
                <a:ea typeface="+mn-ea"/>
                <a:cs typeface="+mn-cs"/>
              </a:rPr>
              <a:t>), and O-</a:t>
            </a:r>
            <a:r>
              <a:rPr lang="en-IN" sz="900" b="0" i="0" u="none" strike="noStrike" kern="1200" baseline="0" dirty="0" err="1">
                <a:solidFill>
                  <a:schemeClr val="tx1"/>
                </a:solidFill>
                <a:latin typeface="+mn-lt"/>
                <a:ea typeface="+mn-ea"/>
                <a:cs typeface="+mn-cs"/>
              </a:rPr>
              <a:t>GlcNAc</a:t>
            </a:r>
            <a:r>
              <a:rPr lang="en-IN" sz="900" b="0" i="0" u="none" strike="noStrike" kern="1200" baseline="0" dirty="0">
                <a:solidFill>
                  <a:schemeClr val="tx1"/>
                </a:solidFill>
                <a:latin typeface="+mn-lt"/>
                <a:ea typeface="+mn-ea"/>
                <a:cs typeface="+mn-cs"/>
              </a:rPr>
              <a:t> (</a:t>
            </a:r>
            <a:r>
              <a:rPr lang="en-IN" sz="900" b="0" i="1" u="none" strike="noStrike" kern="1200" baseline="0" dirty="0">
                <a:solidFill>
                  <a:schemeClr val="tx1"/>
                </a:solidFill>
                <a:latin typeface="+mn-lt"/>
                <a:ea typeface="+mn-ea"/>
                <a:cs typeface="+mn-cs"/>
              </a:rPr>
              <a:t>dark blue</a:t>
            </a:r>
            <a:r>
              <a:rPr lang="en-IN" sz="900" b="0" i="0" u="none" strike="noStrike" kern="1200" baseline="0" dirty="0">
                <a:solidFill>
                  <a:schemeClr val="tx1"/>
                </a:solidFill>
                <a:latin typeface="+mn-lt"/>
                <a:ea typeface="+mn-ea"/>
                <a:cs typeface="+mn-cs"/>
              </a:rPr>
              <a:t>) are shown in the context of the consensus sequences for each. S, serine; S</a:t>
            </a:r>
            <a:r>
              <a:rPr lang="en-IN" sz="900" b="0" i="0" u="none" strike="noStrike" kern="1200" baseline="30000" dirty="0">
                <a:solidFill>
                  <a:schemeClr val="tx1"/>
                </a:solidFill>
                <a:latin typeface="+mn-lt"/>
                <a:ea typeface="+mn-ea"/>
                <a:cs typeface="+mn-cs"/>
              </a:rPr>
              <a:t>1</a:t>
            </a:r>
            <a:r>
              <a:rPr lang="en-IN" sz="900" b="0" i="0" u="none" strike="noStrike" kern="1200" baseline="0" dirty="0">
                <a:solidFill>
                  <a:schemeClr val="tx1"/>
                </a:solidFill>
                <a:latin typeface="+mn-lt"/>
                <a:ea typeface="+mn-ea"/>
                <a:cs typeface="+mn-cs"/>
              </a:rPr>
              <a:t>, POGLUT1 modification site; S</a:t>
            </a:r>
            <a:r>
              <a:rPr lang="en-IN" sz="900" b="0" i="0" u="none" strike="noStrike" kern="1200" baseline="30000" dirty="0">
                <a:solidFill>
                  <a:schemeClr val="tx1"/>
                </a:solidFill>
                <a:latin typeface="+mn-lt"/>
                <a:ea typeface="+mn-ea"/>
                <a:cs typeface="+mn-cs"/>
              </a:rPr>
              <a:t>2,3</a:t>
            </a:r>
            <a:r>
              <a:rPr lang="en-IN" sz="900" b="0" i="0" u="none" strike="noStrike" kern="1200" baseline="0" dirty="0">
                <a:solidFill>
                  <a:schemeClr val="tx1"/>
                </a:solidFill>
                <a:latin typeface="+mn-lt"/>
                <a:ea typeface="+mn-ea"/>
                <a:cs typeface="+mn-cs"/>
              </a:rPr>
              <a:t>, POGLUT2/3 modification site; T, </a:t>
            </a:r>
            <a:r>
              <a:rPr lang="en-IN" sz="900" b="0" i="0" u="none" strike="noStrike" kern="1200" baseline="0" dirty="0" err="1">
                <a:solidFill>
                  <a:schemeClr val="tx1"/>
                </a:solidFill>
                <a:latin typeface="+mn-lt"/>
                <a:ea typeface="+mn-ea"/>
                <a:cs typeface="+mn-cs"/>
              </a:rPr>
              <a:t>Thr</a:t>
            </a:r>
            <a:r>
              <a:rPr lang="en-IN" sz="900" b="0" i="0" u="none" strike="noStrike" kern="1200" baseline="0" dirty="0">
                <a:solidFill>
                  <a:schemeClr val="tx1"/>
                </a:solidFill>
                <a:latin typeface="+mn-lt"/>
                <a:ea typeface="+mn-ea"/>
                <a:cs typeface="+mn-cs"/>
              </a:rPr>
              <a:t>; P, Pro; A, Ala; G, </a:t>
            </a:r>
            <a:r>
              <a:rPr lang="en-IN" sz="900" b="0" i="0" u="none" strike="noStrike" kern="1200" baseline="0" dirty="0" err="1">
                <a:solidFill>
                  <a:schemeClr val="tx1"/>
                </a:solidFill>
                <a:latin typeface="+mn-lt"/>
                <a:ea typeface="+mn-ea"/>
                <a:cs typeface="+mn-cs"/>
              </a:rPr>
              <a:t>Gly</a:t>
            </a:r>
            <a:r>
              <a:rPr lang="en-IN" sz="900" b="0" i="0" u="none" strike="noStrike" kern="1200" baseline="0" dirty="0">
                <a:solidFill>
                  <a:schemeClr val="tx1"/>
                </a:solidFill>
                <a:latin typeface="+mn-lt"/>
                <a:ea typeface="+mn-ea"/>
                <a:cs typeface="+mn-cs"/>
              </a:rPr>
              <a:t>; N, </a:t>
            </a:r>
            <a:r>
              <a:rPr lang="en-IN" sz="900" b="0" i="0" u="none" strike="noStrike" kern="1200" baseline="0" dirty="0" err="1">
                <a:solidFill>
                  <a:schemeClr val="tx1"/>
                </a:solidFill>
                <a:latin typeface="+mn-lt"/>
                <a:ea typeface="+mn-ea"/>
                <a:cs typeface="+mn-cs"/>
              </a:rPr>
              <a:t>Asn</a:t>
            </a:r>
            <a:r>
              <a:rPr lang="en-IN" sz="900" b="0" i="0" u="none" strike="noStrike" kern="1200" baseline="0" dirty="0">
                <a:solidFill>
                  <a:schemeClr val="tx1"/>
                </a:solidFill>
                <a:latin typeface="+mn-lt"/>
                <a:ea typeface="+mn-ea"/>
                <a:cs typeface="+mn-cs"/>
              </a:rPr>
              <a:t>; F, </a:t>
            </a:r>
            <a:r>
              <a:rPr lang="en-IN" sz="900" b="0" i="0" u="none" strike="noStrike" kern="1200" baseline="0" dirty="0" err="1">
                <a:solidFill>
                  <a:schemeClr val="tx1"/>
                </a:solidFill>
                <a:latin typeface="+mn-lt"/>
                <a:ea typeface="+mn-ea"/>
                <a:cs typeface="+mn-cs"/>
              </a:rPr>
              <a:t>Phe</a:t>
            </a:r>
            <a:r>
              <a:rPr lang="en-IN" sz="900" b="0" i="0" u="none" strike="noStrike" kern="1200" baseline="0" dirty="0">
                <a:solidFill>
                  <a:schemeClr val="tx1"/>
                </a:solidFill>
                <a:latin typeface="+mn-lt"/>
                <a:ea typeface="+mn-ea"/>
                <a:cs typeface="+mn-cs"/>
              </a:rPr>
              <a:t>; X, any amino acid. (Modified, with permission, from </a:t>
            </a:r>
            <a:r>
              <a:rPr lang="en-IN" sz="900" b="0" i="0" u="none" strike="noStrike" kern="1200" baseline="0" dirty="0" err="1">
                <a:solidFill>
                  <a:schemeClr val="tx1"/>
                </a:solidFill>
                <a:latin typeface="+mn-lt"/>
                <a:ea typeface="+mn-ea"/>
                <a:cs typeface="+mn-cs"/>
              </a:rPr>
              <a:t>Haltiwanger</a:t>
            </a:r>
            <a:r>
              <a:rPr lang="en-IN" sz="900" b="0" i="0" u="none" strike="noStrike" kern="1200" baseline="0" dirty="0">
                <a:solidFill>
                  <a:schemeClr val="tx1"/>
                </a:solidFill>
                <a:latin typeface="+mn-lt"/>
                <a:ea typeface="+mn-ea"/>
                <a:cs typeface="+mn-cs"/>
              </a:rPr>
              <a:t> RS. 2004. In </a:t>
            </a:r>
            <a:r>
              <a:rPr lang="en-IN" sz="900" b="0" i="1" u="none" strike="noStrike" kern="1200" baseline="0" dirty="0" err="1">
                <a:solidFill>
                  <a:schemeClr val="tx1"/>
                </a:solidFill>
                <a:latin typeface="+mn-lt"/>
                <a:ea typeface="+mn-ea"/>
                <a:cs typeface="+mn-cs"/>
              </a:rPr>
              <a:t>Encyclopedia</a:t>
            </a:r>
            <a:r>
              <a:rPr lang="en-IN" sz="900" b="0" i="1" u="none" strike="noStrike" kern="1200" baseline="0" dirty="0">
                <a:solidFill>
                  <a:schemeClr val="tx1"/>
                </a:solidFill>
                <a:latin typeface="+mn-lt"/>
                <a:ea typeface="+mn-ea"/>
                <a:cs typeface="+mn-cs"/>
              </a:rPr>
              <a:t> of Biological Chemistry</a:t>
            </a:r>
            <a:r>
              <a:rPr lang="en-IN" sz="900" b="0" i="0" u="none" strike="noStrike" kern="1200" baseline="0" dirty="0">
                <a:solidFill>
                  <a:schemeClr val="tx1"/>
                </a:solidFill>
                <a:latin typeface="+mn-lt"/>
                <a:ea typeface="+mn-ea"/>
                <a:cs typeface="+mn-cs"/>
              </a:rPr>
              <a:t>, Vol. 2, pp. 277–282, </a:t>
            </a:r>
            <a:r>
              <a:rPr lang="en-IN" sz="900" b="0" i="0" u="none" strike="noStrike" kern="1200" baseline="0" dirty="0">
                <a:solidFill>
                  <a:schemeClr val="tx1"/>
                </a:solidFill>
                <a:latin typeface="Calibri"/>
                <a:ea typeface="+mn-ea"/>
                <a:cs typeface="+mn-cs"/>
                <a:sym typeface="Symbol"/>
              </a:rPr>
              <a:t>©</a:t>
            </a:r>
            <a:r>
              <a:rPr lang="en-IN" sz="900" b="0" i="0" u="none" strike="noStrike" kern="1200" baseline="0" dirty="0">
                <a:solidFill>
                  <a:schemeClr val="tx1"/>
                </a:solidFill>
                <a:latin typeface="+mn-lt"/>
                <a:ea typeface="+mn-ea"/>
                <a:cs typeface="+mn-cs"/>
                <a:sym typeface="Symbol"/>
              </a:rPr>
              <a:t> </a:t>
            </a:r>
            <a:r>
              <a:rPr lang="en-IN" sz="900" b="0" i="0" u="none" strike="noStrike" kern="1200" baseline="0" dirty="0">
                <a:solidFill>
                  <a:schemeClr val="tx1"/>
                </a:solidFill>
                <a:latin typeface="+mn-lt"/>
                <a:ea typeface="+mn-ea"/>
                <a:cs typeface="+mn-cs"/>
              </a:rPr>
              <a:t>Elsevier.) (</a:t>
            </a:r>
            <a:r>
              <a:rPr lang="en-IN" sz="900" b="0" i="1" u="none" strike="noStrike" kern="1200" baseline="0" dirty="0">
                <a:solidFill>
                  <a:schemeClr val="tx1"/>
                </a:solidFill>
                <a:latin typeface="+mn-lt"/>
                <a:ea typeface="+mn-ea"/>
                <a:cs typeface="+mn-cs"/>
              </a:rPr>
              <a:t>B</a:t>
            </a:r>
            <a:r>
              <a:rPr lang="en-IN" sz="900" b="0" i="0" u="none" strike="noStrike" kern="1200" baseline="0" dirty="0">
                <a:solidFill>
                  <a:schemeClr val="tx1"/>
                </a:solidFill>
                <a:latin typeface="+mn-lt"/>
                <a:ea typeface="+mn-ea"/>
                <a:cs typeface="+mn-cs"/>
              </a:rPr>
              <a:t>) EGF repeat O-glycan synthesis in mammals. The largest known structure for O-fucose, O-glucose, and O-</a:t>
            </a:r>
            <a:r>
              <a:rPr lang="en-IN" sz="900" b="0" i="0" u="none" strike="noStrike" kern="1200" baseline="0" dirty="0" err="1">
                <a:solidFill>
                  <a:schemeClr val="tx1"/>
                </a:solidFill>
                <a:latin typeface="+mn-lt"/>
                <a:ea typeface="+mn-ea"/>
                <a:cs typeface="+mn-cs"/>
              </a:rPr>
              <a:t>GlcNAc</a:t>
            </a:r>
            <a:r>
              <a:rPr lang="en-IN" sz="900" b="0" i="0" u="none" strike="noStrike" kern="1200" baseline="0" dirty="0">
                <a:solidFill>
                  <a:schemeClr val="tx1"/>
                </a:solidFill>
                <a:latin typeface="+mn-lt"/>
                <a:ea typeface="+mn-ea"/>
                <a:cs typeface="+mn-cs"/>
              </a:rPr>
              <a:t> glycans on EGF repeats is shown, and the enzyme responsible for the addition of each sugar is indicated.</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14</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13.5. </a:t>
            </a:r>
            <a:r>
              <a:rPr lang="en-IN" sz="900" b="0" i="0" u="none" strike="noStrike" kern="1200" baseline="0" dirty="0">
                <a:solidFill>
                  <a:schemeClr val="tx1"/>
                </a:solidFill>
                <a:latin typeface="+mn-lt"/>
                <a:ea typeface="+mn-ea"/>
                <a:cs typeface="+mn-cs"/>
              </a:rPr>
              <a:t>Biosynthetic pathway of O-mannose glycans. The O-mannose glycans belong to three core classes depending on extension from protein-linked mannose by a sole </a:t>
            </a:r>
            <a:r>
              <a:rPr lang="el-GR" sz="900" b="0" i="0" u="none" strike="noStrike" kern="1200" baseline="0" dirty="0">
                <a:solidFill>
                  <a:schemeClr val="tx1"/>
                </a:solidFill>
                <a:latin typeface="+mn-lt"/>
                <a:ea typeface="+mn-ea"/>
                <a:cs typeface="+mn-cs"/>
              </a:rPr>
              <a:t>β</a:t>
            </a:r>
            <a:r>
              <a:rPr lang="en-IN" sz="900" b="0" i="0" u="none" strike="noStrike" kern="1200" baseline="0" dirty="0">
                <a:solidFill>
                  <a:schemeClr val="tx1"/>
                </a:solidFill>
                <a:latin typeface="+mn-lt"/>
                <a:ea typeface="+mn-ea"/>
                <a:cs typeface="+mn-cs"/>
              </a:rPr>
              <a:t>1-2GlcNAc (core M1), by two </a:t>
            </a:r>
            <a:r>
              <a:rPr lang="en-IN" sz="900" b="0" i="0" u="none" strike="noStrike" kern="1200" baseline="0" dirty="0" err="1">
                <a:solidFill>
                  <a:schemeClr val="tx1"/>
                </a:solidFill>
                <a:latin typeface="+mn-lt"/>
                <a:ea typeface="+mn-ea"/>
                <a:cs typeface="+mn-cs"/>
              </a:rPr>
              <a:t>GlcNAcs</a:t>
            </a:r>
            <a:r>
              <a:rPr lang="en-IN" sz="900" b="0" i="0" u="none" strike="noStrike" kern="1200" baseline="0" dirty="0">
                <a:solidFill>
                  <a:schemeClr val="tx1"/>
                </a:solidFill>
                <a:latin typeface="+mn-lt"/>
                <a:ea typeface="+mn-ea"/>
                <a:cs typeface="+mn-cs"/>
              </a:rPr>
              <a:t> in </a:t>
            </a:r>
            <a:r>
              <a:rPr lang="el-GR" sz="900" b="0" i="0" u="none" strike="noStrike" kern="1200" baseline="0" dirty="0">
                <a:solidFill>
                  <a:schemeClr val="tx1"/>
                </a:solidFill>
                <a:latin typeface="+mn-lt"/>
                <a:ea typeface="+mn-ea"/>
                <a:cs typeface="+mn-cs"/>
              </a:rPr>
              <a:t>β</a:t>
            </a:r>
            <a:r>
              <a:rPr lang="en-IN" sz="900" b="0" i="0" u="none" strike="noStrike" kern="1200" baseline="0" dirty="0">
                <a:solidFill>
                  <a:schemeClr val="tx1"/>
                </a:solidFill>
                <a:latin typeface="+mn-lt"/>
                <a:ea typeface="+mn-ea"/>
                <a:cs typeface="+mn-cs"/>
              </a:rPr>
              <a:t>1-2 and β1-6 linkages (core M2), or by </a:t>
            </a:r>
            <a:r>
              <a:rPr lang="el-GR" sz="900" b="0" i="0" u="none" strike="noStrike" kern="1200" baseline="0" dirty="0">
                <a:solidFill>
                  <a:schemeClr val="tx1"/>
                </a:solidFill>
                <a:latin typeface="+mn-lt"/>
                <a:ea typeface="+mn-ea"/>
                <a:cs typeface="+mn-cs"/>
              </a:rPr>
              <a:t>β</a:t>
            </a:r>
            <a:r>
              <a:rPr lang="en-IN" sz="900" b="0" i="0" u="none" strike="noStrike" kern="1200" baseline="0" dirty="0">
                <a:solidFill>
                  <a:schemeClr val="tx1"/>
                </a:solidFill>
                <a:latin typeface="+mn-lt"/>
                <a:ea typeface="+mn-ea"/>
                <a:cs typeface="+mn-cs"/>
              </a:rPr>
              <a:t>1-4GlcNAc (core M3). Further elaboration of all three core classes can occur by extensions from the mannose as shown. Core M3 glycans may be specific for α-</a:t>
            </a:r>
            <a:r>
              <a:rPr lang="en-IN" sz="900" b="0" i="0" u="none" strike="noStrike" kern="1200" baseline="0" dirty="0" err="1">
                <a:solidFill>
                  <a:schemeClr val="tx1"/>
                </a:solidFill>
                <a:latin typeface="+mn-lt"/>
                <a:ea typeface="+mn-ea"/>
                <a:cs typeface="+mn-cs"/>
              </a:rPr>
              <a:t>dystroglycan</a:t>
            </a:r>
            <a:r>
              <a:rPr lang="en-IN" sz="900" b="0" i="0" u="none" strike="noStrike" kern="1200" baseline="0" dirty="0">
                <a:solidFill>
                  <a:schemeClr val="tx1"/>
                </a:solidFill>
                <a:latin typeface="+mn-lt"/>
                <a:ea typeface="+mn-ea"/>
                <a:cs typeface="+mn-cs"/>
              </a:rPr>
              <a:t> in mammals, and usually carry the repeating disaccharide </a:t>
            </a:r>
            <a:r>
              <a:rPr lang="en-IN" sz="900" b="0" i="0" u="none" strike="noStrike" kern="1200" baseline="0" dirty="0" err="1">
                <a:solidFill>
                  <a:schemeClr val="tx1"/>
                </a:solidFill>
                <a:latin typeface="+mn-lt"/>
                <a:ea typeface="+mn-ea"/>
                <a:cs typeface="+mn-cs"/>
              </a:rPr>
              <a:t>matriglycan</a:t>
            </a:r>
            <a:r>
              <a:rPr lang="en-IN" sz="900" b="0" i="0" u="none" strike="noStrike" kern="1200" baseline="0" dirty="0">
                <a:solidFill>
                  <a:schemeClr val="tx1"/>
                </a:solidFill>
                <a:latin typeface="+mn-lt"/>
                <a:ea typeface="+mn-ea"/>
                <a:cs typeface="+mn-cs"/>
              </a:rPr>
              <a:t> transferred by LARGE that is required for laminin binding.</a:t>
            </a:r>
            <a:endParaRPr lang="en-US" sz="9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15</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14.2. </a:t>
            </a:r>
            <a:r>
              <a:rPr lang="en-IN" sz="900" b="0" i="0" u="none" strike="noStrike" kern="1200" baseline="0" dirty="0">
                <a:solidFill>
                  <a:schemeClr val="tx1"/>
                </a:solidFill>
                <a:latin typeface="+mn-lt"/>
                <a:ea typeface="+mn-ea"/>
                <a:cs typeface="+mn-cs"/>
              </a:rPr>
              <a:t>Terminal </a:t>
            </a:r>
            <a:r>
              <a:rPr lang="en-IN" sz="900" b="0" i="0" u="none" strike="noStrike" kern="1200" baseline="0" dirty="0" err="1">
                <a:solidFill>
                  <a:schemeClr val="tx1"/>
                </a:solidFill>
                <a:latin typeface="+mn-lt"/>
                <a:ea typeface="+mn-ea"/>
                <a:cs typeface="+mn-cs"/>
              </a:rPr>
              <a:t>GlcNAc</a:t>
            </a:r>
            <a:r>
              <a:rPr lang="en-IN" sz="900" b="0" i="0" u="none" strike="noStrike" kern="1200" baseline="0" dirty="0">
                <a:solidFill>
                  <a:schemeClr val="tx1"/>
                </a:solidFill>
                <a:latin typeface="+mn-lt"/>
                <a:ea typeface="+mn-ea"/>
                <a:cs typeface="+mn-cs"/>
              </a:rPr>
              <a:t> residues are usually </a:t>
            </a:r>
            <a:r>
              <a:rPr lang="en-IN" sz="900" b="0" i="0" u="none" strike="noStrike" kern="1200" baseline="0" dirty="0" err="1">
                <a:solidFill>
                  <a:schemeClr val="tx1"/>
                </a:solidFill>
                <a:latin typeface="+mn-lt"/>
                <a:ea typeface="+mn-ea"/>
                <a:cs typeface="+mn-cs"/>
              </a:rPr>
              <a:t>galactosylated</a:t>
            </a:r>
            <a:r>
              <a:rPr lang="en-IN" sz="900" b="0" i="0" u="none" strike="noStrike" kern="1200" baseline="0" dirty="0">
                <a:solidFill>
                  <a:schemeClr val="tx1"/>
                </a:solidFill>
                <a:latin typeface="+mn-lt"/>
                <a:ea typeface="+mn-ea"/>
                <a:cs typeface="+mn-cs"/>
              </a:rPr>
              <a:t>. Modification by </a:t>
            </a:r>
            <a:r>
              <a:rPr lang="el-GR" sz="900" b="0" i="0" u="none" strike="noStrike" kern="1200" baseline="0" dirty="0">
                <a:solidFill>
                  <a:schemeClr val="tx1"/>
                </a:solidFill>
                <a:latin typeface="Calibri"/>
                <a:ea typeface="+mn-ea"/>
                <a:cs typeface="+mn-cs"/>
                <a:sym typeface="Symbol"/>
              </a:rPr>
              <a:t>β</a:t>
            </a:r>
            <a:r>
              <a:rPr lang="en-US" sz="900" b="0" i="0" u="none" strike="noStrike" kern="1200" baseline="0" dirty="0">
                <a:solidFill>
                  <a:schemeClr val="tx1"/>
                </a:solidFill>
                <a:latin typeface="+mn-lt"/>
                <a:ea typeface="+mn-ea"/>
                <a:cs typeface="+mn-cs"/>
              </a:rPr>
              <a:t> </a:t>
            </a:r>
            <a:r>
              <a:rPr lang="en-IN" sz="900" b="0" i="0" u="none" strike="noStrike" kern="1200" baseline="0" dirty="0">
                <a:solidFill>
                  <a:schemeClr val="tx1"/>
                </a:solidFill>
                <a:latin typeface="+mn-lt"/>
                <a:ea typeface="+mn-ea"/>
                <a:cs typeface="+mn-cs"/>
              </a:rPr>
              <a:t>1-4Gal (</a:t>
            </a:r>
            <a:r>
              <a:rPr lang="en-IN" sz="900" b="0" i="1" u="none" strike="noStrike" kern="1200" baseline="0" dirty="0">
                <a:solidFill>
                  <a:schemeClr val="tx1"/>
                </a:solidFill>
                <a:latin typeface="+mn-lt"/>
                <a:ea typeface="+mn-ea"/>
                <a:cs typeface="+mn-cs"/>
              </a:rPr>
              <a:t>top</a:t>
            </a:r>
            <a:r>
              <a:rPr lang="en-IN" sz="900" b="0" i="0" u="none" strike="noStrike" kern="1200" baseline="0" dirty="0">
                <a:solidFill>
                  <a:schemeClr val="tx1"/>
                </a:solidFill>
                <a:latin typeface="+mn-lt"/>
                <a:ea typeface="+mn-ea"/>
                <a:cs typeface="+mn-cs"/>
              </a:rPr>
              <a:t>) occurs in all mammalian tissues. This reaction is </a:t>
            </a:r>
            <a:r>
              <a:rPr lang="en-IN" sz="900" b="0" i="0" u="none" strike="noStrike" kern="1200" baseline="0" dirty="0" err="1">
                <a:solidFill>
                  <a:schemeClr val="tx1"/>
                </a:solidFill>
                <a:latin typeface="+mn-lt"/>
                <a:ea typeface="+mn-ea"/>
                <a:cs typeface="+mn-cs"/>
              </a:rPr>
              <a:t>catalyzed</a:t>
            </a:r>
            <a:r>
              <a:rPr lang="en-IN" sz="900" b="0" i="0" u="none" strike="noStrike" kern="1200" baseline="0" dirty="0">
                <a:solidFill>
                  <a:schemeClr val="tx1"/>
                </a:solidFill>
                <a:latin typeface="+mn-lt"/>
                <a:ea typeface="+mn-ea"/>
                <a:cs typeface="+mn-cs"/>
              </a:rPr>
              <a:t> by </a:t>
            </a:r>
            <a:r>
              <a:rPr lang="el-GR" sz="900" b="0" i="0" u="none" strike="noStrike" kern="1200" baseline="0" dirty="0">
                <a:solidFill>
                  <a:schemeClr val="tx1"/>
                </a:solidFill>
                <a:latin typeface="+mn-lt"/>
                <a:ea typeface="+mn-ea"/>
                <a:cs typeface="+mn-cs"/>
                <a:sym typeface="Symbol"/>
              </a:rPr>
              <a:t>β</a:t>
            </a:r>
            <a:r>
              <a:rPr lang="en-US" sz="900" b="0" i="0" u="none" strike="noStrike" kern="1200" baseline="0" dirty="0">
                <a:solidFill>
                  <a:schemeClr val="tx1"/>
                </a:solidFill>
                <a:latin typeface="+mn-lt"/>
                <a:ea typeface="+mn-ea"/>
                <a:cs typeface="+mn-cs"/>
              </a:rPr>
              <a:t> </a:t>
            </a:r>
            <a:r>
              <a:rPr lang="en-IN" sz="900" b="0" i="0" u="none" strike="noStrike" kern="1200" baseline="0" dirty="0">
                <a:solidFill>
                  <a:schemeClr val="tx1"/>
                </a:solidFill>
                <a:latin typeface="+mn-lt"/>
                <a:ea typeface="+mn-ea"/>
                <a:cs typeface="+mn-cs"/>
              </a:rPr>
              <a:t>1-4 </a:t>
            </a:r>
            <a:r>
              <a:rPr lang="en-IN" sz="900" b="0" i="0" u="none" strike="noStrike" kern="1200" baseline="0" dirty="0" err="1">
                <a:solidFill>
                  <a:schemeClr val="tx1"/>
                </a:solidFill>
                <a:latin typeface="+mn-lt"/>
                <a:ea typeface="+mn-ea"/>
                <a:cs typeface="+mn-cs"/>
              </a:rPr>
              <a:t>galactosyltransferases</a:t>
            </a:r>
            <a:r>
              <a:rPr lang="en-IN" sz="900" b="0" i="0" u="none" strike="noStrike" kern="1200" baseline="0" dirty="0">
                <a:solidFill>
                  <a:schemeClr val="tx1"/>
                </a:solidFill>
                <a:latin typeface="+mn-lt"/>
                <a:ea typeface="+mn-ea"/>
                <a:cs typeface="+mn-cs"/>
              </a:rPr>
              <a:t> (B4GALT1 to B4GALT6) and yields the </a:t>
            </a:r>
            <a:r>
              <a:rPr lang="en-IN" sz="900" b="0" i="0" u="none" strike="noStrike" kern="1200" baseline="0" dirty="0" err="1">
                <a:solidFill>
                  <a:schemeClr val="tx1"/>
                </a:solidFill>
                <a:latin typeface="+mn-lt"/>
                <a:ea typeface="+mn-ea"/>
                <a:cs typeface="+mn-cs"/>
              </a:rPr>
              <a:t>Ga</a:t>
            </a:r>
            <a:r>
              <a:rPr lang="el-GR" sz="900" b="0" i="0" u="none" strike="noStrike" kern="1200" baseline="0" dirty="0">
                <a:solidFill>
                  <a:schemeClr val="tx1"/>
                </a:solidFill>
                <a:latin typeface="+mn-lt"/>
                <a:ea typeface="+mn-ea"/>
                <a:cs typeface="+mn-cs"/>
                <a:sym typeface="Symbol"/>
              </a:rPr>
              <a:t>β</a:t>
            </a:r>
            <a:r>
              <a:rPr lang="en-IN" sz="900" b="0" i="0" u="none" strike="noStrike" kern="1200" baseline="0" dirty="0">
                <a:solidFill>
                  <a:schemeClr val="tx1"/>
                </a:solidFill>
                <a:latin typeface="+mn-lt"/>
                <a:ea typeface="+mn-ea"/>
                <a:cs typeface="+mn-cs"/>
              </a:rPr>
              <a:t>1-4GlcNAc (N-</a:t>
            </a:r>
            <a:r>
              <a:rPr lang="en-IN" sz="900" b="0" i="0" u="none" strike="noStrike" kern="1200" baseline="0" dirty="0" err="1">
                <a:solidFill>
                  <a:schemeClr val="tx1"/>
                </a:solidFill>
                <a:latin typeface="+mn-lt"/>
                <a:ea typeface="+mn-ea"/>
                <a:cs typeface="+mn-cs"/>
              </a:rPr>
              <a:t>acetyllactosamine</a:t>
            </a:r>
            <a:r>
              <a:rPr lang="en-IN" sz="900" b="0" i="0" u="none" strike="noStrike" kern="1200" baseline="0" dirty="0">
                <a:solidFill>
                  <a:schemeClr val="tx1"/>
                </a:solidFill>
                <a:latin typeface="+mn-lt"/>
                <a:ea typeface="+mn-ea"/>
                <a:cs typeface="+mn-cs"/>
              </a:rPr>
              <a:t>) unit termed Type-2. Transfer of </a:t>
            </a:r>
            <a:r>
              <a:rPr lang="el-GR" sz="900" b="0" i="0" u="none" strike="noStrike" kern="1200" baseline="0" dirty="0">
                <a:solidFill>
                  <a:schemeClr val="tx1"/>
                </a:solidFill>
                <a:latin typeface="+mn-lt"/>
                <a:ea typeface="+mn-ea"/>
                <a:cs typeface="+mn-cs"/>
                <a:sym typeface="Symbol"/>
              </a:rPr>
              <a:t>β</a:t>
            </a:r>
            <a:r>
              <a:rPr lang="en-US" sz="900" b="0" i="0" u="none" strike="noStrike" kern="1200" baseline="0" dirty="0">
                <a:solidFill>
                  <a:schemeClr val="tx1"/>
                </a:solidFill>
                <a:latin typeface="+mn-lt"/>
                <a:ea typeface="+mn-ea"/>
                <a:cs typeface="+mn-cs"/>
              </a:rPr>
              <a:t> </a:t>
            </a:r>
            <a:r>
              <a:rPr lang="en-IN" sz="900" b="0" i="0" u="none" strike="noStrike" kern="1200" baseline="0" dirty="0">
                <a:solidFill>
                  <a:schemeClr val="tx1"/>
                </a:solidFill>
                <a:latin typeface="+mn-lt"/>
                <a:ea typeface="+mn-ea"/>
                <a:cs typeface="+mn-cs"/>
              </a:rPr>
              <a:t>1-3Gal residues (</a:t>
            </a:r>
            <a:r>
              <a:rPr lang="en-IN" sz="900" b="0" i="1" u="none" strike="noStrike" kern="1200" baseline="0" dirty="0">
                <a:solidFill>
                  <a:schemeClr val="tx1"/>
                </a:solidFill>
                <a:latin typeface="+mn-lt"/>
                <a:ea typeface="+mn-ea"/>
                <a:cs typeface="+mn-cs"/>
              </a:rPr>
              <a:t>bottom</a:t>
            </a:r>
            <a:r>
              <a:rPr lang="en-IN" sz="900" b="0" i="0" u="none" strike="noStrike" kern="1200" baseline="0" dirty="0">
                <a:solidFill>
                  <a:schemeClr val="tx1"/>
                </a:solidFill>
                <a:latin typeface="+mn-lt"/>
                <a:ea typeface="+mn-ea"/>
                <a:cs typeface="+mn-cs"/>
              </a:rPr>
              <a:t>) is restricted to certain tissues. This reaction is </a:t>
            </a:r>
            <a:r>
              <a:rPr lang="en-IN" sz="900" b="0" i="0" u="none" strike="noStrike" kern="1200" baseline="0" dirty="0" err="1">
                <a:solidFill>
                  <a:schemeClr val="tx1"/>
                </a:solidFill>
                <a:latin typeface="+mn-lt"/>
                <a:ea typeface="+mn-ea"/>
                <a:cs typeface="+mn-cs"/>
              </a:rPr>
              <a:t>catalyzed</a:t>
            </a:r>
            <a:r>
              <a:rPr lang="en-IN" sz="900" b="0" i="0" u="none" strike="noStrike" kern="1200" baseline="0" dirty="0">
                <a:solidFill>
                  <a:schemeClr val="tx1"/>
                </a:solidFill>
                <a:latin typeface="+mn-lt"/>
                <a:ea typeface="+mn-ea"/>
                <a:cs typeface="+mn-cs"/>
              </a:rPr>
              <a:t> by </a:t>
            </a:r>
            <a:r>
              <a:rPr lang="el-GR" sz="900" b="0" i="0" u="none" strike="noStrike" kern="1200" baseline="0" dirty="0">
                <a:solidFill>
                  <a:schemeClr val="tx1"/>
                </a:solidFill>
                <a:latin typeface="+mn-lt"/>
                <a:ea typeface="+mn-ea"/>
                <a:cs typeface="+mn-cs"/>
                <a:sym typeface="Symbol"/>
              </a:rPr>
              <a:t>β</a:t>
            </a:r>
            <a:r>
              <a:rPr lang="en-US" sz="900" b="0" i="0" u="none" strike="noStrike" kern="1200" baseline="0" dirty="0">
                <a:solidFill>
                  <a:schemeClr val="tx1"/>
                </a:solidFill>
                <a:latin typeface="+mn-lt"/>
                <a:ea typeface="+mn-ea"/>
                <a:cs typeface="+mn-cs"/>
              </a:rPr>
              <a:t> </a:t>
            </a:r>
            <a:r>
              <a:rPr lang="en-IN" sz="900" b="0" i="0" u="none" strike="noStrike" kern="1200" baseline="0" dirty="0">
                <a:solidFill>
                  <a:schemeClr val="tx1"/>
                </a:solidFill>
                <a:latin typeface="+mn-lt"/>
                <a:ea typeface="+mn-ea"/>
                <a:cs typeface="+mn-cs"/>
              </a:rPr>
              <a:t>1-3 </a:t>
            </a:r>
            <a:r>
              <a:rPr lang="en-IN" sz="900" b="0" i="0" u="none" strike="noStrike" kern="1200" baseline="0" dirty="0" err="1">
                <a:solidFill>
                  <a:schemeClr val="tx1"/>
                </a:solidFill>
                <a:latin typeface="+mn-lt"/>
                <a:ea typeface="+mn-ea"/>
                <a:cs typeface="+mn-cs"/>
              </a:rPr>
              <a:t>galactosyltransferase</a:t>
            </a:r>
            <a:r>
              <a:rPr lang="en-IN" sz="900" b="0" i="0" u="none" strike="noStrike" kern="1200" baseline="0" dirty="0">
                <a:solidFill>
                  <a:schemeClr val="tx1"/>
                </a:solidFill>
                <a:latin typeface="+mn-lt"/>
                <a:ea typeface="+mn-ea"/>
                <a:cs typeface="+mn-cs"/>
              </a:rPr>
              <a:t> (B3GALT1, 2, 4, and 5) and yields the Gal</a:t>
            </a:r>
            <a:r>
              <a:rPr lang="el-GR" sz="900" b="0" i="0" u="none" strike="noStrike" kern="1200" baseline="0" dirty="0">
                <a:solidFill>
                  <a:schemeClr val="tx1"/>
                </a:solidFill>
                <a:latin typeface="+mn-lt"/>
                <a:ea typeface="+mn-ea"/>
                <a:cs typeface="+mn-cs"/>
                <a:sym typeface="Symbol"/>
              </a:rPr>
              <a:t>β</a:t>
            </a:r>
            <a:r>
              <a:rPr lang="en-IN" sz="900" b="0" i="0" u="none" strike="noStrike" kern="1200" baseline="0" dirty="0">
                <a:solidFill>
                  <a:schemeClr val="tx1"/>
                </a:solidFill>
                <a:latin typeface="+mn-lt"/>
                <a:ea typeface="+mn-ea"/>
                <a:cs typeface="+mn-cs"/>
              </a:rPr>
              <a:t>1-3GlcNAc unit termed Type-1. R indicates N- and O-</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or glycolipids. Type-2 and -1 units can be further modified by subsequent glycosylation reactions. Poly-N-</a:t>
            </a:r>
            <a:r>
              <a:rPr lang="en-IN" sz="900" b="0" i="0" u="none" strike="noStrike" kern="1200" baseline="0" dirty="0" err="1">
                <a:solidFill>
                  <a:schemeClr val="tx1"/>
                </a:solidFill>
                <a:latin typeface="+mn-lt"/>
                <a:ea typeface="+mn-ea"/>
                <a:cs typeface="+mn-cs"/>
              </a:rPr>
              <a:t>acetyllactosamine</a:t>
            </a:r>
            <a:r>
              <a:rPr lang="en-IN" sz="900" b="0" i="0" u="none" strike="noStrike" kern="1200" baseline="0" dirty="0">
                <a:solidFill>
                  <a:schemeClr val="tx1"/>
                </a:solidFill>
                <a:latin typeface="+mn-lt"/>
                <a:ea typeface="+mn-ea"/>
                <a:cs typeface="+mn-cs"/>
              </a:rPr>
              <a:t> chain initiation is </a:t>
            </a:r>
            <a:r>
              <a:rPr lang="en-IN" sz="900" b="0" i="0" u="none" strike="noStrike" kern="1200" baseline="0" dirty="0" err="1">
                <a:solidFill>
                  <a:schemeClr val="tx1"/>
                </a:solidFill>
                <a:latin typeface="+mn-lt"/>
                <a:ea typeface="+mn-ea"/>
                <a:cs typeface="+mn-cs"/>
              </a:rPr>
              <a:t>catalyzed</a:t>
            </a:r>
            <a:r>
              <a:rPr lang="en-IN" sz="900" b="0" i="0" u="none" strike="noStrike" kern="1200" baseline="0" dirty="0">
                <a:solidFill>
                  <a:schemeClr val="tx1"/>
                </a:solidFill>
                <a:latin typeface="+mn-lt"/>
                <a:ea typeface="+mn-ea"/>
                <a:cs typeface="+mn-cs"/>
              </a:rPr>
              <a:t> by </a:t>
            </a:r>
            <a:r>
              <a:rPr lang="el-GR" sz="900" b="0" i="0" u="none" strike="noStrike" kern="1200" baseline="0" dirty="0">
                <a:solidFill>
                  <a:schemeClr val="tx1"/>
                </a:solidFill>
                <a:latin typeface="+mn-lt"/>
                <a:ea typeface="+mn-ea"/>
                <a:cs typeface="+mn-cs"/>
                <a:sym typeface="Symbol"/>
              </a:rPr>
              <a:t>β</a:t>
            </a:r>
            <a:r>
              <a:rPr lang="en-US" sz="900" b="0" i="0" u="none" strike="noStrike" kern="1200" baseline="0" dirty="0">
                <a:solidFill>
                  <a:schemeClr val="tx1"/>
                </a:solidFill>
                <a:latin typeface="+mn-lt"/>
                <a:ea typeface="+mn-ea"/>
                <a:cs typeface="+mn-cs"/>
              </a:rPr>
              <a:t> </a:t>
            </a:r>
            <a:r>
              <a:rPr lang="en-IN" sz="900" b="0" i="0" u="none" strike="noStrike" kern="1200" baseline="0" dirty="0">
                <a:solidFill>
                  <a:schemeClr val="tx1"/>
                </a:solidFill>
                <a:latin typeface="+mn-lt"/>
                <a:ea typeface="+mn-ea"/>
                <a:cs typeface="+mn-cs"/>
              </a:rPr>
              <a:t>1-3 N-</a:t>
            </a:r>
            <a:r>
              <a:rPr lang="en-IN" sz="900" b="0" i="0" u="none" strike="noStrike" kern="1200" baseline="0" dirty="0" err="1">
                <a:solidFill>
                  <a:schemeClr val="tx1"/>
                </a:solidFill>
                <a:latin typeface="+mn-lt"/>
                <a:ea typeface="+mn-ea"/>
                <a:cs typeface="+mn-cs"/>
              </a:rPr>
              <a:t>acetylglucosaminyltransferases</a:t>
            </a:r>
            <a:r>
              <a:rPr lang="en-IN" sz="900" b="0" i="0" u="none" strike="noStrike" kern="1200" baseline="0" dirty="0">
                <a:solidFill>
                  <a:schemeClr val="tx1"/>
                </a:solidFill>
                <a:latin typeface="+mn-lt"/>
                <a:ea typeface="+mn-ea"/>
                <a:cs typeface="+mn-cs"/>
              </a:rPr>
              <a:t> (B3GNT2 to B3GNT8).</a:t>
            </a:r>
            <a:endParaRPr lang="en-US" sz="9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16</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14.3. </a:t>
            </a:r>
            <a:r>
              <a:rPr lang="en-IN" sz="900" b="0" i="0" u="none" strike="noStrike" kern="1200" baseline="0" dirty="0">
                <a:solidFill>
                  <a:schemeClr val="tx1"/>
                </a:solidFill>
                <a:latin typeface="+mn-lt"/>
                <a:ea typeface="+mn-ea"/>
                <a:cs typeface="+mn-cs"/>
              </a:rPr>
              <a:t>Blood group </a:t>
            </a:r>
            <a:r>
              <a:rPr lang="en-IN" sz="900" b="0" i="0" u="none" strike="noStrike" kern="1200" baseline="0" dirty="0" err="1">
                <a:solidFill>
                  <a:schemeClr val="tx1"/>
                </a:solidFill>
                <a:latin typeface="+mn-lt"/>
                <a:ea typeface="+mn-ea"/>
                <a:cs typeface="+mn-cs"/>
              </a:rPr>
              <a:t>i</a:t>
            </a:r>
            <a:r>
              <a:rPr lang="en-IN" sz="900" b="0" i="0" u="none" strike="noStrike" kern="1200" baseline="0" dirty="0">
                <a:solidFill>
                  <a:schemeClr val="tx1"/>
                </a:solidFill>
                <a:latin typeface="+mn-lt"/>
                <a:ea typeface="+mn-ea"/>
                <a:cs typeface="+mn-cs"/>
              </a:rPr>
              <a:t> and I antigen synthesis. Linear poly-N-</a:t>
            </a:r>
            <a:r>
              <a:rPr lang="en-IN" sz="900" b="0" i="0" u="none" strike="noStrike" kern="1200" baseline="0" dirty="0" err="1">
                <a:solidFill>
                  <a:schemeClr val="tx1"/>
                </a:solidFill>
                <a:latin typeface="+mn-lt"/>
                <a:ea typeface="+mn-ea"/>
                <a:cs typeface="+mn-cs"/>
              </a:rPr>
              <a:t>acetyllactosamine</a:t>
            </a:r>
            <a:r>
              <a:rPr lang="en-IN" sz="900" b="0" i="0" u="none" strike="noStrike" kern="1200" baseline="0" dirty="0">
                <a:solidFill>
                  <a:schemeClr val="tx1"/>
                </a:solidFill>
                <a:latin typeface="+mn-lt"/>
                <a:ea typeface="+mn-ea"/>
                <a:cs typeface="+mn-cs"/>
              </a:rPr>
              <a:t> chains (</a:t>
            </a:r>
            <a:r>
              <a:rPr lang="en-IN" sz="900" b="0" i="0" u="none" strike="noStrike" kern="1200" baseline="0" dirty="0" err="1">
                <a:solidFill>
                  <a:schemeClr val="tx1"/>
                </a:solidFill>
                <a:latin typeface="+mn-lt"/>
                <a:ea typeface="+mn-ea"/>
                <a:cs typeface="+mn-cs"/>
              </a:rPr>
              <a:t>i</a:t>
            </a:r>
            <a:r>
              <a:rPr lang="en-IN" sz="900" b="0" i="0" u="none" strike="noStrike" kern="1200" baseline="0" dirty="0">
                <a:solidFill>
                  <a:schemeClr val="tx1"/>
                </a:solidFill>
                <a:latin typeface="+mn-lt"/>
                <a:ea typeface="+mn-ea"/>
                <a:cs typeface="+mn-cs"/>
              </a:rPr>
              <a:t> antigen) synthesized on N- and O-</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or glycolipids (R) may be modified by a </a:t>
            </a:r>
            <a:r>
              <a:rPr lang="el-GR" sz="900" kern="1200" dirty="0">
                <a:solidFill>
                  <a:schemeClr val="tx1"/>
                </a:solidFill>
                <a:latin typeface="Calibri"/>
                <a:ea typeface="+mn-ea"/>
                <a:cs typeface="+mn-cs"/>
                <a:sym typeface="Symbol"/>
              </a:rPr>
              <a:t>β</a:t>
            </a:r>
            <a:r>
              <a:rPr lang="en-IN" sz="900" b="0" i="0" u="none" strike="noStrike" kern="1200" baseline="0" dirty="0">
                <a:solidFill>
                  <a:schemeClr val="tx1"/>
                </a:solidFill>
                <a:latin typeface="+mn-lt"/>
                <a:ea typeface="+mn-ea"/>
                <a:cs typeface="+mn-cs"/>
              </a:rPr>
              <a:t>1-6 N-</a:t>
            </a:r>
            <a:r>
              <a:rPr lang="en-IN" sz="900" b="0" i="0" u="none" strike="noStrike" kern="1200" baseline="0" dirty="0" err="1">
                <a:solidFill>
                  <a:schemeClr val="tx1"/>
                </a:solidFill>
                <a:latin typeface="+mn-lt"/>
                <a:ea typeface="+mn-ea"/>
                <a:cs typeface="+mn-cs"/>
              </a:rPr>
              <a:t>acetylglucosaminyltransferase</a:t>
            </a:r>
            <a:r>
              <a:rPr lang="en-IN" sz="900" b="0" i="0" u="none" strike="noStrike" kern="1200" baseline="0" dirty="0">
                <a:solidFill>
                  <a:schemeClr val="tx1"/>
                </a:solidFill>
                <a:latin typeface="+mn-lt"/>
                <a:ea typeface="+mn-ea"/>
                <a:cs typeface="+mn-cs"/>
              </a:rPr>
              <a:t> (GCNT2 or GCNT3). These enzymes transfer </a:t>
            </a:r>
            <a:r>
              <a:rPr lang="en-IN" sz="900" b="0" i="0" u="none" strike="noStrike" kern="1200" baseline="0" dirty="0" err="1">
                <a:solidFill>
                  <a:schemeClr val="tx1"/>
                </a:solidFill>
                <a:latin typeface="+mn-lt"/>
                <a:ea typeface="+mn-ea"/>
                <a:cs typeface="+mn-cs"/>
              </a:rPr>
              <a:t>GlcNAc</a:t>
            </a:r>
            <a:r>
              <a:rPr lang="en-IN" sz="900" b="0" i="0" u="none" strike="noStrike" kern="1200" baseline="0" dirty="0">
                <a:solidFill>
                  <a:schemeClr val="tx1"/>
                </a:solidFill>
                <a:latin typeface="+mn-lt"/>
                <a:ea typeface="+mn-ea"/>
                <a:cs typeface="+mn-cs"/>
              </a:rPr>
              <a:t> in </a:t>
            </a:r>
            <a:r>
              <a:rPr lang="el-GR" sz="900" kern="1200" dirty="0">
                <a:solidFill>
                  <a:schemeClr val="tx1"/>
                </a:solidFill>
                <a:latin typeface="+mn-lt"/>
                <a:ea typeface="+mn-ea"/>
                <a:cs typeface="+mn-cs"/>
                <a:sym typeface="Symbol"/>
              </a:rPr>
              <a:t>β</a:t>
            </a:r>
            <a:r>
              <a:rPr lang="en-IN" sz="900" b="0" i="0" u="none" strike="noStrike" kern="1200" baseline="0" dirty="0">
                <a:solidFill>
                  <a:schemeClr val="tx1"/>
                </a:solidFill>
                <a:latin typeface="+mn-lt"/>
                <a:ea typeface="+mn-ea"/>
                <a:cs typeface="+mn-cs"/>
              </a:rPr>
              <a:t>1-6 linkage to internal Gal residues. The newly added </a:t>
            </a:r>
            <a:r>
              <a:rPr lang="el-GR" sz="900" kern="1200" dirty="0">
                <a:solidFill>
                  <a:schemeClr val="tx1"/>
                </a:solidFill>
                <a:latin typeface="+mn-lt"/>
                <a:ea typeface="+mn-ea"/>
                <a:cs typeface="+mn-cs"/>
                <a:sym typeface="Symbol"/>
              </a:rPr>
              <a:t>β</a:t>
            </a:r>
            <a:r>
              <a:rPr lang="en-IN" sz="900" b="0" i="0" u="none" strike="noStrike" kern="1200" baseline="0" dirty="0">
                <a:solidFill>
                  <a:schemeClr val="tx1"/>
                </a:solidFill>
                <a:latin typeface="+mn-lt"/>
                <a:ea typeface="+mn-ea"/>
                <a:cs typeface="+mn-cs"/>
              </a:rPr>
              <a:t>1-6 N-</a:t>
            </a:r>
            <a:r>
              <a:rPr lang="en-IN" sz="900" b="0" i="0" u="none" strike="noStrike" kern="1200" baseline="0" dirty="0" err="1">
                <a:solidFill>
                  <a:schemeClr val="tx1"/>
                </a:solidFill>
                <a:latin typeface="+mn-lt"/>
                <a:ea typeface="+mn-ea"/>
                <a:cs typeface="+mn-cs"/>
              </a:rPr>
              <a:t>acetylglucosamine</a:t>
            </a:r>
            <a:r>
              <a:rPr lang="en-IN" sz="900" b="0" i="0" u="none" strike="noStrike" kern="1200" baseline="0" dirty="0">
                <a:solidFill>
                  <a:schemeClr val="tx1"/>
                </a:solidFill>
                <a:latin typeface="+mn-lt"/>
                <a:ea typeface="+mn-ea"/>
                <a:cs typeface="+mn-cs"/>
              </a:rPr>
              <a:t> branch (I antigen) may serve as substrate for subsequent poly-N-</a:t>
            </a:r>
            <a:r>
              <a:rPr lang="en-IN" sz="900" b="0" i="0" u="none" strike="noStrike" kern="1200" baseline="0" dirty="0" err="1">
                <a:solidFill>
                  <a:schemeClr val="tx1"/>
                </a:solidFill>
                <a:latin typeface="+mn-lt"/>
                <a:ea typeface="+mn-ea"/>
                <a:cs typeface="+mn-cs"/>
              </a:rPr>
              <a:t>acetyllactosamine</a:t>
            </a:r>
            <a:r>
              <a:rPr lang="en-IN" sz="900" b="0" i="0" u="none" strike="noStrike" kern="1200" baseline="0" dirty="0">
                <a:solidFill>
                  <a:schemeClr val="tx1"/>
                </a:solidFill>
                <a:latin typeface="+mn-lt"/>
                <a:ea typeface="+mn-ea"/>
                <a:cs typeface="+mn-cs"/>
              </a:rPr>
              <a:t> biosynthesis (Figure 14.2). (LN) N-</a:t>
            </a:r>
            <a:r>
              <a:rPr lang="en-IN" sz="900" b="0" i="0" u="none" strike="noStrike" kern="1200" baseline="0" dirty="0" err="1">
                <a:solidFill>
                  <a:schemeClr val="tx1"/>
                </a:solidFill>
                <a:latin typeface="+mn-lt"/>
                <a:ea typeface="+mn-ea"/>
                <a:cs typeface="+mn-cs"/>
              </a:rPr>
              <a:t>acetyllactosamine</a:t>
            </a:r>
            <a:r>
              <a:rPr lang="en-IN" sz="900" b="0" i="0" u="none" strike="noStrike" kern="1200" baseline="0" dirty="0">
                <a:solidFill>
                  <a:schemeClr val="tx1"/>
                </a:solidFill>
                <a:latin typeface="+mn-lt"/>
                <a:ea typeface="+mn-ea"/>
                <a:cs typeface="+mn-cs"/>
              </a:rPr>
              <a:t> unit.</a:t>
            </a:r>
            <a:r>
              <a:rPr lang="en-IN" sz="900" b="1" i="0" u="none" strike="noStrike" kern="1200" baseline="0" dirty="0">
                <a:solidFill>
                  <a:schemeClr val="tx1"/>
                </a:solidFill>
                <a:latin typeface="+mn-lt"/>
                <a:ea typeface="+mn-ea"/>
                <a:cs typeface="+mn-cs"/>
              </a:rPr>
              <a:t> </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17</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14.4. </a:t>
            </a:r>
            <a:r>
              <a:rPr lang="en-IN" sz="900" b="0" i="0" u="none" strike="noStrike" kern="1200" baseline="0" dirty="0">
                <a:solidFill>
                  <a:schemeClr val="tx1"/>
                </a:solidFill>
                <a:latin typeface="+mn-lt"/>
                <a:ea typeface="+mn-ea"/>
                <a:cs typeface="+mn-cs"/>
              </a:rPr>
              <a:t>Type-1, -2, and -3 H, A, and B antigens that form the O (H), A, and B blood group determinants on N- and O-</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Type-4 H, A, and B antigens form the O (H), A, and B blood group determinants on glycolipids.</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18</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14.5. </a:t>
            </a:r>
            <a:r>
              <a:rPr lang="en-IN" sz="900" b="0" i="0" u="none" strike="noStrike" kern="1200" baseline="0" dirty="0">
                <a:solidFill>
                  <a:schemeClr val="tx1"/>
                </a:solidFill>
                <a:latin typeface="+mn-lt"/>
                <a:ea typeface="+mn-ea"/>
                <a:cs typeface="+mn-cs"/>
              </a:rPr>
              <a:t>Synthesis of H (O), A, and B blood group determinants. For details, see text. LN designates N-</a:t>
            </a:r>
            <a:r>
              <a:rPr lang="en-IN" sz="900" b="0" i="0" u="none" strike="noStrike" kern="1200" baseline="0" dirty="0" err="1">
                <a:solidFill>
                  <a:schemeClr val="tx1"/>
                </a:solidFill>
                <a:latin typeface="+mn-lt"/>
                <a:ea typeface="+mn-ea"/>
                <a:cs typeface="+mn-cs"/>
              </a:rPr>
              <a:t>acetyllactosamine</a:t>
            </a:r>
            <a:r>
              <a:rPr lang="en-IN" sz="900" b="0" i="0" u="none" strike="noStrike" kern="1200" baseline="0" dirty="0">
                <a:solidFill>
                  <a:schemeClr val="tx1"/>
                </a:solidFill>
                <a:latin typeface="+mn-lt"/>
                <a:ea typeface="+mn-ea"/>
                <a:cs typeface="+mn-cs"/>
              </a:rPr>
              <a:t> unit.</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19</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14.6. </a:t>
            </a:r>
            <a:r>
              <a:rPr lang="en-IN" sz="900" b="0" i="0" u="none" strike="noStrike" kern="1200" baseline="0" dirty="0">
                <a:solidFill>
                  <a:schemeClr val="tx1"/>
                </a:solidFill>
                <a:latin typeface="+mn-lt"/>
                <a:ea typeface="+mn-ea"/>
                <a:cs typeface="+mn-cs"/>
              </a:rPr>
              <a:t>Type-1 and -2 Lewis determinants. Type-1 and -2 units differ in the linkage of the outermost </a:t>
            </a:r>
            <a:r>
              <a:rPr lang="en-IN" sz="900" b="0" i="0" u="none" strike="noStrike" kern="1200" baseline="0" dirty="0" err="1">
                <a:solidFill>
                  <a:schemeClr val="tx1"/>
                </a:solidFill>
                <a:latin typeface="+mn-lt"/>
                <a:ea typeface="+mn-ea"/>
                <a:cs typeface="+mn-cs"/>
              </a:rPr>
              <a:t>galactose</a:t>
            </a:r>
            <a:r>
              <a:rPr lang="en-IN" sz="900" b="0" i="0" u="none" strike="noStrike" kern="1200" baseline="0" dirty="0">
                <a:solidFill>
                  <a:schemeClr val="tx1"/>
                </a:solidFill>
                <a:latin typeface="+mn-lt"/>
                <a:ea typeface="+mn-ea"/>
                <a:cs typeface="+mn-cs"/>
              </a:rPr>
              <a:t> (</a:t>
            </a:r>
            <a:r>
              <a:rPr lang="el-GR" sz="900" kern="1200" dirty="0">
                <a:solidFill>
                  <a:schemeClr val="tx1"/>
                </a:solidFill>
                <a:latin typeface="+mn-lt"/>
                <a:ea typeface="+mn-ea"/>
                <a:cs typeface="+mn-cs"/>
                <a:sym typeface="Symbol"/>
              </a:rPr>
              <a:t>β</a:t>
            </a:r>
            <a:r>
              <a:rPr lang="en-IN" sz="900" b="0" i="0" u="none" strike="noStrike" kern="1200" baseline="0" dirty="0">
                <a:solidFill>
                  <a:schemeClr val="tx1"/>
                </a:solidFill>
                <a:latin typeface="+mn-lt"/>
                <a:ea typeface="+mn-ea"/>
                <a:cs typeface="+mn-cs"/>
              </a:rPr>
              <a:t>1-3 or </a:t>
            </a:r>
            <a:r>
              <a:rPr lang="el-GR" sz="900" kern="1200" dirty="0">
                <a:solidFill>
                  <a:schemeClr val="tx1"/>
                </a:solidFill>
                <a:latin typeface="+mn-lt"/>
                <a:ea typeface="+mn-ea"/>
                <a:cs typeface="+mn-cs"/>
                <a:sym typeface="Symbol"/>
              </a:rPr>
              <a:t>β</a:t>
            </a:r>
            <a:r>
              <a:rPr lang="en-IN" sz="900" b="0" i="0" u="none" strike="noStrike" kern="1200" baseline="0" dirty="0">
                <a:solidFill>
                  <a:schemeClr val="tx1"/>
                </a:solidFill>
                <a:latin typeface="+mn-lt"/>
                <a:ea typeface="+mn-ea"/>
                <a:cs typeface="+mn-cs"/>
              </a:rPr>
              <a:t>1-4, respectively), and thus in the linkage of </a:t>
            </a:r>
            <a:r>
              <a:rPr lang="en-IN" sz="900" b="0" i="0" u="none" strike="noStrike" kern="1200" baseline="0" dirty="0" err="1">
                <a:solidFill>
                  <a:schemeClr val="tx1"/>
                </a:solidFill>
                <a:latin typeface="+mn-lt"/>
                <a:ea typeface="+mn-ea"/>
                <a:cs typeface="+mn-cs"/>
              </a:rPr>
              <a:t>fucose</a:t>
            </a:r>
            <a:r>
              <a:rPr lang="en-IN" sz="900" b="0" i="0" u="none" strike="noStrike" kern="1200" baseline="0" dirty="0">
                <a:solidFill>
                  <a:schemeClr val="tx1"/>
                </a:solidFill>
                <a:latin typeface="+mn-lt"/>
                <a:ea typeface="+mn-ea"/>
                <a:cs typeface="+mn-cs"/>
              </a:rPr>
              <a:t> to the internal </a:t>
            </a:r>
            <a:r>
              <a:rPr lang="en-IN" sz="900" b="0" i="0" u="none" strike="noStrike" kern="1200" baseline="0" dirty="0" err="1">
                <a:solidFill>
                  <a:schemeClr val="tx1"/>
                </a:solidFill>
                <a:latin typeface="+mn-lt"/>
                <a:ea typeface="+mn-ea"/>
                <a:cs typeface="+mn-cs"/>
              </a:rPr>
              <a:t>GlcNAc</a:t>
            </a:r>
            <a:r>
              <a:rPr lang="en-IN" sz="900" b="0" i="0" u="none" strike="noStrike" kern="1200" baseline="0" dirty="0">
                <a:solidFill>
                  <a:schemeClr val="tx1"/>
                </a:solidFill>
                <a:latin typeface="+mn-lt"/>
                <a:ea typeface="+mn-ea"/>
                <a:cs typeface="+mn-cs"/>
              </a:rPr>
              <a:t> (</a:t>
            </a:r>
            <a:r>
              <a:rPr lang="el-GR" sz="900" b="0" i="0" u="none" strike="noStrike" kern="1200" baseline="0" dirty="0">
                <a:solidFill>
                  <a:schemeClr val="tx1"/>
                </a:solidFill>
                <a:latin typeface="Calibri"/>
                <a:ea typeface="+mn-ea"/>
                <a:cs typeface="+mn-cs"/>
                <a:sym typeface="Symbol"/>
              </a:rPr>
              <a:t>α</a:t>
            </a:r>
            <a:r>
              <a:rPr lang="en-IN" sz="900" b="0" i="0" u="none" strike="noStrike" kern="1200" baseline="0" dirty="0">
                <a:solidFill>
                  <a:schemeClr val="tx1"/>
                </a:solidFill>
                <a:latin typeface="+mn-lt"/>
                <a:ea typeface="+mn-ea"/>
                <a:cs typeface="+mn-cs"/>
              </a:rPr>
              <a:t>1-4 or </a:t>
            </a:r>
            <a:r>
              <a:rPr lang="el-GR" sz="900" b="0" i="0" u="none" strike="noStrike" kern="1200" baseline="0" dirty="0">
                <a:solidFill>
                  <a:schemeClr val="tx1"/>
                </a:solidFill>
                <a:latin typeface="+mn-lt"/>
                <a:ea typeface="+mn-ea"/>
                <a:cs typeface="+mn-cs"/>
                <a:sym typeface="Symbol"/>
              </a:rPr>
              <a:t>α</a:t>
            </a:r>
            <a:r>
              <a:rPr lang="en-IN" sz="900" b="0" i="0" u="none" strike="noStrike" kern="1200" baseline="0" dirty="0">
                <a:solidFill>
                  <a:schemeClr val="tx1"/>
                </a:solidFill>
                <a:latin typeface="+mn-lt"/>
                <a:ea typeface="+mn-ea"/>
                <a:cs typeface="+mn-cs"/>
              </a:rPr>
              <a:t>1-3, respectively). R represents N- or O-glycan or glycolipid. Lewis x determinants may contain </a:t>
            </a:r>
            <a:r>
              <a:rPr lang="en-IN" sz="900" b="0" i="0" u="none" strike="noStrike" kern="1200" baseline="0" dirty="0" err="1">
                <a:solidFill>
                  <a:schemeClr val="tx1"/>
                </a:solidFill>
                <a:latin typeface="+mn-lt"/>
                <a:ea typeface="+mn-ea"/>
                <a:cs typeface="+mn-cs"/>
              </a:rPr>
              <a:t>sulfate</a:t>
            </a:r>
            <a:r>
              <a:rPr lang="en-IN" sz="900" b="0" i="0" u="none" strike="noStrike" kern="1200" baseline="0" dirty="0">
                <a:solidFill>
                  <a:schemeClr val="tx1"/>
                </a:solidFill>
                <a:latin typeface="+mn-lt"/>
                <a:ea typeface="+mn-ea"/>
                <a:cs typeface="+mn-cs"/>
              </a:rPr>
              <a:t> at C3 or C6 of Gal and at C6 of </a:t>
            </a:r>
            <a:r>
              <a:rPr lang="en-IN" sz="900" b="0" i="0" u="none" strike="noStrike" kern="1200" baseline="0" dirty="0" err="1">
                <a:solidFill>
                  <a:schemeClr val="tx1"/>
                </a:solidFill>
                <a:latin typeface="+mn-lt"/>
                <a:ea typeface="+mn-ea"/>
                <a:cs typeface="+mn-cs"/>
              </a:rPr>
              <a:t>GlcNAc</a:t>
            </a:r>
            <a:r>
              <a:rPr lang="en-IN" sz="900" b="0" i="0" u="none" strike="noStrike" kern="1200" baseline="0" dirty="0">
                <a:solidFill>
                  <a:schemeClr val="tx1"/>
                </a:solidFill>
                <a:latin typeface="+mn-lt"/>
                <a:ea typeface="+mn-ea"/>
                <a:cs typeface="+mn-cs"/>
              </a:rPr>
              <a:t>. The 6-O-sulfated </a:t>
            </a:r>
            <a:r>
              <a:rPr lang="en-IN" sz="900" b="0" i="0" u="none" strike="noStrike" kern="1200" baseline="0" dirty="0" err="1">
                <a:solidFill>
                  <a:schemeClr val="tx1"/>
                </a:solidFill>
                <a:latin typeface="+mn-lt"/>
                <a:ea typeface="+mn-ea"/>
                <a:cs typeface="+mn-cs"/>
              </a:rPr>
              <a:t>GlcNAc</a:t>
            </a:r>
            <a:r>
              <a:rPr lang="en-IN" sz="900" b="0" i="0" u="none" strike="noStrike" kern="1200" baseline="0" dirty="0">
                <a:solidFill>
                  <a:schemeClr val="tx1"/>
                </a:solidFill>
                <a:latin typeface="+mn-lt"/>
                <a:ea typeface="+mn-ea"/>
                <a:cs typeface="+mn-cs"/>
              </a:rPr>
              <a:t> is necessary for lymphocyte homing to peripheral lymph nodes. The Type-1 Lewis blood group determinants on glycoproteins and glycolipids (R) are characterized by the presence or absence of the </a:t>
            </a:r>
            <a:r>
              <a:rPr lang="en-IN" sz="900" b="0" i="0" u="none" strike="noStrike" kern="1200" baseline="0" dirty="0" err="1">
                <a:solidFill>
                  <a:schemeClr val="tx1"/>
                </a:solidFill>
                <a:latin typeface="+mn-lt"/>
                <a:ea typeface="+mn-ea"/>
                <a:cs typeface="+mn-cs"/>
              </a:rPr>
              <a:t>fucosyltransferases</a:t>
            </a:r>
            <a:r>
              <a:rPr lang="en-IN" sz="900" b="0" i="0" u="none" strike="noStrike" kern="1200" baseline="0" dirty="0">
                <a:solidFill>
                  <a:schemeClr val="tx1"/>
                </a:solidFill>
                <a:latin typeface="+mn-lt"/>
                <a:ea typeface="+mn-ea"/>
                <a:cs typeface="+mn-cs"/>
              </a:rPr>
              <a:t> FUT2 and FUT3.</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5.4. </a:t>
            </a:r>
            <a:r>
              <a:rPr lang="en-IN" sz="900" b="0" i="0" u="none" strike="noStrike" kern="1200" baseline="0" dirty="0">
                <a:solidFill>
                  <a:schemeClr val="tx1"/>
                </a:solidFill>
                <a:latin typeface="+mn-lt"/>
                <a:ea typeface="+mn-ea"/>
                <a:cs typeface="+mn-cs"/>
              </a:rPr>
              <a:t>Some known transporters for nucleotide sugars, PAPS (3</a:t>
            </a:r>
            <a:r>
              <a:rPr lang="en-IN" sz="900" b="0" i="0" u="none" strike="noStrike" kern="1200" baseline="0" dirty="0">
                <a:solidFill>
                  <a:schemeClr val="tx1"/>
                </a:solidFill>
                <a:latin typeface="+mn-lt"/>
                <a:ea typeface="+mn-ea"/>
                <a:cs typeface="+mn-cs"/>
                <a:sym typeface="Symbol" panose="05050102010706020507" pitchFamily="18" charset="2"/>
              </a:rPr>
              <a:t></a:t>
            </a:r>
            <a:r>
              <a:rPr lang="en-IN" sz="900" b="0" i="0" u="none" strike="noStrike" kern="1200" baseline="0" dirty="0">
                <a:solidFill>
                  <a:schemeClr val="tx1"/>
                </a:solidFill>
                <a:latin typeface="+mn-lt"/>
                <a:ea typeface="+mn-ea"/>
                <a:cs typeface="+mn-cs"/>
              </a:rPr>
              <a:t>-phosphoadenosine-5</a:t>
            </a:r>
            <a:r>
              <a:rPr lang="en-IN" sz="900" b="0" i="0" u="none" strike="noStrike" kern="1200" baseline="0" dirty="0">
                <a:solidFill>
                  <a:schemeClr val="tx1"/>
                </a:solidFill>
                <a:latin typeface="+mn-lt"/>
                <a:ea typeface="+mn-ea"/>
                <a:cs typeface="+mn-cs"/>
                <a:sym typeface="Symbol" panose="05050102010706020507" pitchFamily="18" charset="2"/>
              </a:rPr>
              <a:t></a:t>
            </a:r>
            <a:r>
              <a:rPr lang="en-IN" sz="900" b="0" i="0" u="none" strike="noStrike" kern="1200" baseline="0" dirty="0">
                <a:solidFill>
                  <a:schemeClr val="tx1"/>
                </a:solidFill>
                <a:latin typeface="+mn-lt"/>
                <a:ea typeface="+mn-ea"/>
                <a:cs typeface="+mn-cs"/>
              </a:rPr>
              <a:t>-</a:t>
            </a:r>
            <a:r>
              <a:rPr lang="en-IN" sz="900" b="0" i="0" u="none" strike="noStrike" kern="1200" baseline="0" dirty="0" err="1">
                <a:solidFill>
                  <a:schemeClr val="tx1"/>
                </a:solidFill>
                <a:latin typeface="+mn-lt"/>
                <a:ea typeface="+mn-ea"/>
                <a:cs typeface="+mn-cs"/>
              </a:rPr>
              <a:t>phosphosulfate</a:t>
            </a:r>
            <a:r>
              <a:rPr lang="en-IN" sz="900" b="0" i="0" u="none" strike="noStrike" kern="1200" baseline="0" dirty="0">
                <a:solidFill>
                  <a:schemeClr val="tx1"/>
                </a:solidFill>
                <a:latin typeface="+mn-lt"/>
                <a:ea typeface="+mn-ea"/>
                <a:cs typeface="+mn-cs"/>
              </a:rPr>
              <a:t>), and ATP are located in the Golgi membranes of mammals, yeast, protozoa, and plants. These proteins are antiporters and return the corresponding nucleoside monophosphate back to the cytoplasm when the nucleotide sugar is delivered into the endoplasmic reticulum (ER) or Golgi compartment. Because most glycosylation reactions produce a nucleoside diphosphate, this requires conversion to the nucleoside monophosphate. For PAPS, the corresponding exiting molecule is unknown, and for ATP, it is AMP, ADP, or both. The phosphate (P</a:t>
            </a:r>
            <a:r>
              <a:rPr lang="en-IN" sz="900" b="0" i="0" u="none" strike="noStrike" kern="1200" baseline="-25000" dirty="0">
                <a:solidFill>
                  <a:schemeClr val="tx1"/>
                </a:solidFill>
                <a:latin typeface="+mn-lt"/>
                <a:ea typeface="+mn-ea"/>
                <a:cs typeface="+mn-cs"/>
              </a:rPr>
              <a:t>i</a:t>
            </a:r>
            <a:r>
              <a:rPr lang="en-IN" sz="900" b="0" i="0" u="none" strike="noStrike" kern="1200" baseline="0" dirty="0">
                <a:solidFill>
                  <a:schemeClr val="tx1"/>
                </a:solidFill>
                <a:latin typeface="+mn-lt"/>
                <a:ea typeface="+mn-ea"/>
                <a:cs typeface="+mn-cs"/>
              </a:rPr>
              <a:t>) transporter is hypothetical. See Online Appendix 1B for full names and designated symbols for monosaccharides.</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20</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14.7. </a:t>
            </a:r>
            <a:r>
              <a:rPr lang="en-IN" sz="900" b="0" i="0" u="none" strike="noStrike" kern="1200" baseline="0" dirty="0">
                <a:solidFill>
                  <a:schemeClr val="tx1"/>
                </a:solidFill>
                <a:latin typeface="+mn-lt"/>
                <a:ea typeface="+mn-ea"/>
                <a:cs typeface="+mn-cs"/>
              </a:rPr>
              <a:t>Biosynthesis of antigens of the P1PK blood group system: </a:t>
            </a:r>
            <a:r>
              <a:rPr lang="en-IN" sz="900" b="0" i="0" u="none" strike="noStrike" kern="1200" baseline="0" dirty="0" err="1">
                <a:solidFill>
                  <a:schemeClr val="tx1"/>
                </a:solidFill>
                <a:latin typeface="+mn-lt"/>
                <a:ea typeface="+mn-ea"/>
                <a:cs typeface="+mn-cs"/>
              </a:rPr>
              <a:t>P</a:t>
            </a:r>
            <a:r>
              <a:rPr lang="en-IN" sz="900" b="0" i="0" u="none" strike="noStrike" kern="1200" baseline="30000" dirty="0" err="1">
                <a:solidFill>
                  <a:schemeClr val="tx1"/>
                </a:solidFill>
                <a:latin typeface="+mn-lt"/>
                <a:ea typeface="+mn-ea"/>
                <a:cs typeface="+mn-cs"/>
              </a:rPr>
              <a:t>k</a:t>
            </a:r>
            <a:r>
              <a:rPr lang="en-IN" sz="900" b="0" i="0" u="none" strike="noStrike" kern="1200" baseline="0" dirty="0">
                <a:solidFill>
                  <a:schemeClr val="tx1"/>
                </a:solidFill>
                <a:latin typeface="+mn-lt"/>
                <a:ea typeface="+mn-ea"/>
                <a:cs typeface="+mn-cs"/>
              </a:rPr>
              <a:t>, P, and P1.</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21</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14.8. </a:t>
            </a:r>
            <a:r>
              <a:rPr lang="en-IN" sz="900" b="0" i="0" u="none" strike="noStrike" kern="1200" baseline="0" dirty="0">
                <a:solidFill>
                  <a:schemeClr val="tx1"/>
                </a:solidFill>
                <a:latin typeface="+mn-lt"/>
                <a:ea typeface="+mn-ea"/>
                <a:cs typeface="+mn-cs"/>
              </a:rPr>
              <a:t>Structure and synthesis of the Gal</a:t>
            </a:r>
            <a:r>
              <a:rPr lang="el-GR" sz="900" b="0" i="0" u="none" strike="noStrike" kern="1200" baseline="0" dirty="0">
                <a:solidFill>
                  <a:schemeClr val="tx1"/>
                </a:solidFill>
                <a:latin typeface="Calibri"/>
                <a:ea typeface="+mn-ea"/>
                <a:cs typeface="+mn-cs"/>
              </a:rPr>
              <a:t>α</a:t>
            </a:r>
            <a:r>
              <a:rPr lang="el-GR" sz="900" b="0" i="0" u="none" strike="noStrike" kern="1200" baseline="0" dirty="0">
                <a:solidFill>
                  <a:schemeClr val="tx1"/>
                </a:solidFill>
                <a:latin typeface="+mn-lt"/>
                <a:ea typeface="+mn-ea"/>
                <a:cs typeface="+mn-cs"/>
              </a:rPr>
              <a:t>1-3</a:t>
            </a:r>
            <a:r>
              <a:rPr lang="en-IN" sz="900" b="0" i="0" u="none" strike="noStrike" kern="1200" baseline="0" dirty="0">
                <a:solidFill>
                  <a:schemeClr val="tx1"/>
                </a:solidFill>
                <a:latin typeface="+mn-lt"/>
                <a:ea typeface="+mn-ea"/>
                <a:cs typeface="+mn-cs"/>
              </a:rPr>
              <a:t>Gal antigen. The </a:t>
            </a:r>
            <a:r>
              <a:rPr lang="el-GR" sz="900" b="0" i="0" u="none" strike="noStrike" kern="1200" baseline="0" dirty="0">
                <a:solidFill>
                  <a:schemeClr val="tx1"/>
                </a:solidFill>
                <a:latin typeface="+mn-lt"/>
                <a:ea typeface="+mn-ea"/>
                <a:cs typeface="+mn-cs"/>
              </a:rPr>
              <a:t>α1-3</a:t>
            </a:r>
            <a:r>
              <a:rPr lang="en-IN" sz="900" b="0" i="0" u="none" strike="noStrike" kern="1200" baseline="0" dirty="0" err="1">
                <a:solidFill>
                  <a:schemeClr val="tx1"/>
                </a:solidFill>
                <a:latin typeface="+mn-lt"/>
                <a:ea typeface="+mn-ea"/>
                <a:cs typeface="+mn-cs"/>
              </a:rPr>
              <a:t>GalT</a:t>
            </a:r>
            <a:r>
              <a:rPr lang="en-IN" sz="900" b="0" i="0" u="none" strike="noStrike" kern="1200" baseline="0" dirty="0">
                <a:solidFill>
                  <a:schemeClr val="tx1"/>
                </a:solidFill>
                <a:latin typeface="+mn-lt"/>
                <a:ea typeface="+mn-ea"/>
                <a:cs typeface="+mn-cs"/>
              </a:rPr>
              <a:t> uses </a:t>
            </a:r>
            <a:r>
              <a:rPr lang="en-IN" sz="900" b="0" i="0" u="none" strike="noStrike" kern="1200" baseline="0" dirty="0" err="1">
                <a:solidFill>
                  <a:schemeClr val="tx1"/>
                </a:solidFill>
                <a:latin typeface="+mn-lt"/>
                <a:ea typeface="+mn-ea"/>
                <a:cs typeface="+mn-cs"/>
              </a:rPr>
              <a:t>unsubstituted</a:t>
            </a:r>
            <a:r>
              <a:rPr lang="en-IN" sz="900" b="0" i="0" u="none" strike="noStrike" kern="1200" baseline="0" dirty="0">
                <a:solidFill>
                  <a:schemeClr val="tx1"/>
                </a:solidFill>
                <a:latin typeface="+mn-lt"/>
                <a:ea typeface="+mn-ea"/>
                <a:cs typeface="+mn-cs"/>
              </a:rPr>
              <a:t> Type-2 units on glycoproteins or glycolipids (R) to form the Gal</a:t>
            </a:r>
            <a:r>
              <a:rPr lang="el-GR" sz="900" b="0" i="0" u="none" strike="noStrike" kern="1200" baseline="0" dirty="0">
                <a:solidFill>
                  <a:schemeClr val="tx1"/>
                </a:solidFill>
                <a:latin typeface="+mn-lt"/>
                <a:ea typeface="+mn-ea"/>
                <a:cs typeface="+mn-cs"/>
              </a:rPr>
              <a:t>α1-3</a:t>
            </a:r>
            <a:r>
              <a:rPr lang="en-IN" sz="900" b="0" i="0" u="none" strike="noStrike" kern="1200" baseline="0" dirty="0">
                <a:solidFill>
                  <a:schemeClr val="tx1"/>
                </a:solidFill>
                <a:latin typeface="+mn-lt"/>
                <a:ea typeface="+mn-ea"/>
                <a:cs typeface="+mn-cs"/>
              </a:rPr>
              <a:t>Gal terminal epitope. The glycolipid </a:t>
            </a:r>
            <a:r>
              <a:rPr lang="en-IN" sz="900" b="0" i="0" u="none" strike="noStrike" kern="1200" baseline="0" dirty="0" err="1">
                <a:solidFill>
                  <a:schemeClr val="tx1"/>
                </a:solidFill>
                <a:latin typeface="+mn-lt"/>
                <a:ea typeface="+mn-ea"/>
                <a:cs typeface="+mn-cs"/>
              </a:rPr>
              <a:t>globoside</a:t>
            </a:r>
            <a:r>
              <a:rPr lang="en-IN" sz="900" b="0" i="0" u="none" strike="noStrike" kern="1200" baseline="0" dirty="0">
                <a:solidFill>
                  <a:schemeClr val="tx1"/>
                </a:solidFill>
                <a:latin typeface="+mn-lt"/>
                <a:ea typeface="+mn-ea"/>
                <a:cs typeface="+mn-cs"/>
              </a:rPr>
              <a:t> serves as the substrate for the </a:t>
            </a:r>
            <a:r>
              <a:rPr lang="en-IN" sz="900" b="0" i="0" u="none" strike="noStrike" kern="1200" baseline="0" dirty="0" err="1">
                <a:solidFill>
                  <a:schemeClr val="tx1"/>
                </a:solidFill>
                <a:latin typeface="+mn-lt"/>
                <a:ea typeface="+mn-ea"/>
                <a:cs typeface="+mn-cs"/>
              </a:rPr>
              <a:t>Forssman</a:t>
            </a:r>
            <a:r>
              <a:rPr lang="en-IN" sz="900" b="0" i="0" u="none" strike="noStrike" kern="1200" baseline="0" dirty="0">
                <a:solidFill>
                  <a:schemeClr val="tx1"/>
                </a:solidFill>
                <a:latin typeface="+mn-lt"/>
                <a:ea typeface="+mn-ea"/>
                <a:cs typeface="+mn-cs"/>
              </a:rPr>
              <a:t> </a:t>
            </a:r>
            <a:r>
              <a:rPr lang="el-GR" sz="900" b="0" i="0" u="none" strike="noStrike" kern="1200" baseline="0" dirty="0">
                <a:solidFill>
                  <a:schemeClr val="tx1"/>
                </a:solidFill>
                <a:latin typeface="+mn-lt"/>
                <a:ea typeface="+mn-ea"/>
                <a:cs typeface="+mn-cs"/>
              </a:rPr>
              <a:t>α1-3</a:t>
            </a:r>
            <a:r>
              <a:rPr lang="en-IN" sz="900" b="0" i="0" u="none" strike="noStrike" kern="1200" baseline="0" dirty="0" err="1">
                <a:solidFill>
                  <a:schemeClr val="tx1"/>
                </a:solidFill>
                <a:latin typeface="+mn-lt"/>
                <a:ea typeface="+mn-ea"/>
                <a:cs typeface="+mn-cs"/>
              </a:rPr>
              <a:t>GalNAcT</a:t>
            </a:r>
            <a:r>
              <a:rPr lang="en-IN" sz="900" b="0" i="0" u="none" strike="noStrike" kern="1200" baseline="0" dirty="0">
                <a:solidFill>
                  <a:schemeClr val="tx1"/>
                </a:solidFill>
                <a:latin typeface="+mn-lt"/>
                <a:ea typeface="+mn-ea"/>
                <a:cs typeface="+mn-cs"/>
              </a:rPr>
              <a:t> (GBGT1) that forms </a:t>
            </a:r>
            <a:r>
              <a:rPr lang="en-IN" sz="900" b="0" i="0" u="none" strike="noStrike" kern="1200" baseline="0" dirty="0" err="1">
                <a:solidFill>
                  <a:schemeClr val="tx1"/>
                </a:solidFill>
                <a:latin typeface="+mn-lt"/>
                <a:ea typeface="+mn-ea"/>
                <a:cs typeface="+mn-cs"/>
              </a:rPr>
              <a:t>globopentosylceramide</a:t>
            </a:r>
            <a:r>
              <a:rPr lang="en-IN" sz="900" b="0" i="0" u="none" strike="noStrike" kern="1200" baseline="0" dirty="0">
                <a:solidFill>
                  <a:schemeClr val="tx1"/>
                </a:solidFill>
                <a:latin typeface="+mn-lt"/>
                <a:ea typeface="+mn-ea"/>
                <a:cs typeface="+mn-cs"/>
              </a:rPr>
              <a:t>, also termed the </a:t>
            </a:r>
            <a:r>
              <a:rPr lang="en-IN" sz="900" b="0" i="0" u="none" strike="noStrike" kern="1200" baseline="0" dirty="0" err="1">
                <a:solidFill>
                  <a:schemeClr val="tx1"/>
                </a:solidFill>
                <a:latin typeface="+mn-lt"/>
                <a:ea typeface="+mn-ea"/>
                <a:cs typeface="+mn-cs"/>
              </a:rPr>
              <a:t>Forssman</a:t>
            </a:r>
            <a:r>
              <a:rPr lang="en-IN" sz="900" b="0" i="0" u="none" strike="noStrike" kern="1200" baseline="0" dirty="0">
                <a:solidFill>
                  <a:schemeClr val="tx1"/>
                </a:solidFill>
                <a:latin typeface="+mn-lt"/>
                <a:ea typeface="+mn-ea"/>
                <a:cs typeface="+mn-cs"/>
              </a:rPr>
              <a:t> glycolipid.</a:t>
            </a:r>
            <a:r>
              <a:rPr lang="el-GR" sz="900" b="0" i="0" u="none" strike="noStrike" kern="1200" baseline="0" dirty="0">
                <a:solidFill>
                  <a:schemeClr val="tx1"/>
                </a:solidFill>
                <a:latin typeface="+mn-lt"/>
                <a:ea typeface="+mn-ea"/>
                <a:cs typeface="+mn-cs"/>
                <a:sym typeface="Symbol"/>
              </a:rPr>
              <a:t> </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22</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14.9. </a:t>
            </a:r>
            <a:r>
              <a:rPr lang="en-IN" sz="900" b="0" i="0" u="none" strike="noStrike" kern="1200" baseline="0" dirty="0">
                <a:solidFill>
                  <a:schemeClr val="tx1"/>
                </a:solidFill>
                <a:latin typeface="+mn-lt"/>
                <a:ea typeface="+mn-ea"/>
                <a:cs typeface="+mn-cs"/>
              </a:rPr>
              <a:t>Structure and synthesis of N-</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bearing terminal </a:t>
            </a:r>
            <a:r>
              <a:rPr lang="en-IN" sz="900" b="0" i="0" u="none" strike="noStrike" kern="1200" baseline="0" dirty="0" err="1">
                <a:solidFill>
                  <a:schemeClr val="tx1"/>
                </a:solidFill>
                <a:latin typeface="+mn-lt"/>
                <a:ea typeface="+mn-ea"/>
                <a:cs typeface="+mn-cs"/>
              </a:rPr>
              <a:t>GalNAc</a:t>
            </a:r>
            <a:r>
              <a:rPr lang="en-IN" sz="900" b="0" i="0" u="none" strike="noStrike" kern="1200" baseline="0" dirty="0">
                <a:solidFill>
                  <a:schemeClr val="tx1"/>
                </a:solidFill>
                <a:latin typeface="+mn-lt"/>
                <a:ea typeface="+mn-ea"/>
                <a:cs typeface="+mn-cs"/>
              </a:rPr>
              <a:t>, including those with </a:t>
            </a:r>
            <a:r>
              <a:rPr lang="en-IN" sz="900" b="0" i="0" u="none" strike="noStrike" kern="1200" baseline="0" dirty="0" err="1">
                <a:solidFill>
                  <a:schemeClr val="tx1"/>
                </a:solidFill>
                <a:latin typeface="+mn-lt"/>
                <a:ea typeface="+mn-ea"/>
                <a:cs typeface="+mn-cs"/>
              </a:rPr>
              <a:t>sulfated-GalNAc</a:t>
            </a:r>
            <a:r>
              <a:rPr lang="en-IN" sz="900" b="0" i="0" u="none" strike="noStrike" kern="1200" baseline="0" dirty="0">
                <a:solidFill>
                  <a:schemeClr val="tx1"/>
                </a:solidFill>
                <a:latin typeface="+mn-lt"/>
                <a:ea typeface="+mn-ea"/>
                <a:cs typeface="+mn-cs"/>
              </a:rPr>
              <a:t> found on the pituitary hormones </a:t>
            </a:r>
            <a:r>
              <a:rPr lang="en-IN" sz="900" b="0" i="0" u="none" strike="noStrike" kern="1200" baseline="0" dirty="0" err="1">
                <a:solidFill>
                  <a:schemeClr val="tx1"/>
                </a:solidFill>
                <a:latin typeface="+mn-lt"/>
                <a:ea typeface="+mn-ea"/>
                <a:cs typeface="+mn-cs"/>
              </a:rPr>
              <a:t>lutropin</a:t>
            </a:r>
            <a:r>
              <a:rPr lang="en-IN" sz="900" b="0" i="0" u="none" strike="noStrike" kern="1200" baseline="0" dirty="0">
                <a:solidFill>
                  <a:schemeClr val="tx1"/>
                </a:solidFill>
                <a:latin typeface="+mn-lt"/>
                <a:ea typeface="+mn-ea"/>
                <a:cs typeface="+mn-cs"/>
              </a:rPr>
              <a:t> (LH) and </a:t>
            </a:r>
            <a:r>
              <a:rPr lang="en-IN" sz="900" b="0" i="0" u="none" strike="noStrike" kern="1200" baseline="0" dirty="0" err="1">
                <a:solidFill>
                  <a:schemeClr val="tx1"/>
                </a:solidFill>
                <a:latin typeface="+mn-lt"/>
                <a:ea typeface="+mn-ea"/>
                <a:cs typeface="+mn-cs"/>
              </a:rPr>
              <a:t>thyrotropin</a:t>
            </a:r>
            <a:r>
              <a:rPr lang="en-IN" sz="900" b="0" i="0" u="none" strike="noStrike" kern="1200" baseline="0" dirty="0">
                <a:solidFill>
                  <a:schemeClr val="tx1"/>
                </a:solidFill>
                <a:latin typeface="+mn-lt"/>
                <a:ea typeface="+mn-ea"/>
                <a:cs typeface="+mn-cs"/>
              </a:rPr>
              <a:t> (TSH), but not on follicle-stimulating hormone (FSH)</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23</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14.10. </a:t>
            </a:r>
            <a:r>
              <a:rPr lang="en-IN" sz="900" b="0" i="0" u="none" strike="noStrike" kern="1200" baseline="0" dirty="0">
                <a:solidFill>
                  <a:schemeClr val="tx1"/>
                </a:solidFill>
                <a:latin typeface="+mn-lt"/>
                <a:ea typeface="+mn-ea"/>
                <a:cs typeface="+mn-cs"/>
              </a:rPr>
              <a:t>Synthesis of the human </a:t>
            </a:r>
            <a:r>
              <a:rPr lang="en-IN" sz="900" b="0" i="0" u="none" strike="noStrike" kern="1200" baseline="0" dirty="0" err="1">
                <a:solidFill>
                  <a:schemeClr val="tx1"/>
                </a:solidFill>
                <a:latin typeface="+mn-lt"/>
                <a:ea typeface="+mn-ea"/>
                <a:cs typeface="+mn-cs"/>
              </a:rPr>
              <a:t>Sd</a:t>
            </a:r>
            <a:r>
              <a:rPr lang="en-IN" sz="900" b="0" i="0" u="none" strike="noStrike" kern="1200" baseline="30000" dirty="0" err="1">
                <a:solidFill>
                  <a:schemeClr val="tx1"/>
                </a:solidFill>
                <a:latin typeface="+mn-lt"/>
                <a:ea typeface="+mn-ea"/>
                <a:cs typeface="+mn-cs"/>
              </a:rPr>
              <a:t>a</a:t>
            </a:r>
            <a:r>
              <a:rPr lang="en-IN" sz="900" b="0" i="0" u="none" strike="noStrike" kern="1200" baseline="0" dirty="0">
                <a:solidFill>
                  <a:schemeClr val="tx1"/>
                </a:solidFill>
                <a:latin typeface="+mn-lt"/>
                <a:ea typeface="+mn-ea"/>
                <a:cs typeface="+mn-cs"/>
              </a:rPr>
              <a:t> or mouse CT antigen and the glycolipid GM2.</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24</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14.11. </a:t>
            </a:r>
            <a:r>
              <a:rPr lang="en-IN" sz="900" b="0" i="0" u="none" strike="noStrike" kern="1200" baseline="0" dirty="0">
                <a:solidFill>
                  <a:schemeClr val="tx1"/>
                </a:solidFill>
                <a:latin typeface="+mn-lt"/>
                <a:ea typeface="+mn-ea"/>
                <a:cs typeface="+mn-cs"/>
              </a:rPr>
              <a:t>Synthesis of </a:t>
            </a:r>
            <a:r>
              <a:rPr lang="el-GR" sz="900" b="0" i="0" u="none" strike="noStrike" kern="1200" baseline="0" dirty="0">
                <a:solidFill>
                  <a:schemeClr val="tx1"/>
                </a:solidFill>
                <a:latin typeface="+mn-lt"/>
                <a:ea typeface="+mn-ea"/>
                <a:cs typeface="+mn-cs"/>
              </a:rPr>
              <a:t>α</a:t>
            </a:r>
            <a:r>
              <a:rPr lang="en-IN" sz="900" b="0" i="0" u="none" strike="noStrike" kern="1200" baseline="0" dirty="0">
                <a:solidFill>
                  <a:schemeClr val="tx1"/>
                </a:solidFill>
                <a:latin typeface="+mn-lt"/>
                <a:ea typeface="+mn-ea"/>
                <a:cs typeface="+mn-cs"/>
              </a:rPr>
              <a:t>2-6 and </a:t>
            </a:r>
            <a:r>
              <a:rPr lang="el-GR" sz="900" b="0" i="0" u="none" strike="noStrike" kern="1200" baseline="0" dirty="0">
                <a:solidFill>
                  <a:schemeClr val="tx1"/>
                </a:solidFill>
                <a:latin typeface="+mn-lt"/>
                <a:ea typeface="+mn-ea"/>
                <a:cs typeface="+mn-cs"/>
              </a:rPr>
              <a:t>α</a:t>
            </a:r>
            <a:r>
              <a:rPr lang="en-IN" sz="900" b="0" i="0" u="none" strike="noStrike" kern="1200" baseline="0" dirty="0">
                <a:solidFill>
                  <a:schemeClr val="tx1"/>
                </a:solidFill>
                <a:latin typeface="+mn-lt"/>
                <a:ea typeface="+mn-ea"/>
                <a:cs typeface="+mn-cs"/>
              </a:rPr>
              <a:t>2-3 </a:t>
            </a:r>
            <a:r>
              <a:rPr lang="en-IN" sz="900" b="0" i="0" u="none" strike="noStrike" kern="1200" baseline="0" dirty="0" err="1">
                <a:solidFill>
                  <a:schemeClr val="tx1"/>
                </a:solidFill>
                <a:latin typeface="+mn-lt"/>
                <a:ea typeface="+mn-ea"/>
                <a:cs typeface="+mn-cs"/>
              </a:rPr>
              <a:t>sialic</a:t>
            </a:r>
            <a:r>
              <a:rPr lang="en-IN" sz="900" b="0" i="0" u="none" strike="noStrike" kern="1200" baseline="0" dirty="0">
                <a:solidFill>
                  <a:schemeClr val="tx1"/>
                </a:solidFill>
                <a:latin typeface="+mn-lt"/>
                <a:ea typeface="+mn-ea"/>
                <a:cs typeface="+mn-cs"/>
              </a:rPr>
              <a:t> acid on O-</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and glycolipids (see Chapters 9 and 10) by the ST3Gal and ST6GalNAc families of </a:t>
            </a:r>
            <a:r>
              <a:rPr lang="en-IN" sz="900" b="0" i="0" u="none" strike="noStrike" kern="1200" baseline="0" dirty="0" err="1">
                <a:solidFill>
                  <a:schemeClr val="tx1"/>
                </a:solidFill>
                <a:latin typeface="+mn-lt"/>
                <a:ea typeface="+mn-ea"/>
                <a:cs typeface="+mn-cs"/>
              </a:rPr>
              <a:t>sialyltransferases</a:t>
            </a:r>
            <a:r>
              <a:rPr lang="en-IN" sz="900" b="0" i="0" u="none" strike="noStrike" kern="1200" baseline="0" dirty="0">
                <a:solidFill>
                  <a:schemeClr val="tx1"/>
                </a:solidFill>
                <a:latin typeface="+mn-lt"/>
                <a:ea typeface="+mn-ea"/>
                <a:cs typeface="+mn-cs"/>
              </a:rPr>
              <a:t>. Enzymes in parentheses contribute at relatively low levels in vitro to the reactions indicated.</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25</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14.12. </a:t>
            </a:r>
            <a:r>
              <a:rPr lang="en-IN" sz="900" b="0" i="0" u="none" strike="noStrike" kern="1200" baseline="0" dirty="0">
                <a:solidFill>
                  <a:schemeClr val="tx1"/>
                </a:solidFill>
                <a:latin typeface="+mn-lt"/>
                <a:ea typeface="+mn-ea"/>
                <a:cs typeface="+mn-cs"/>
              </a:rPr>
              <a:t>Structure and synthesis of </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with </a:t>
            </a:r>
            <a:r>
              <a:rPr lang="el-GR" altLang="en-US" sz="900" b="0" dirty="0"/>
              <a:t>α</a:t>
            </a:r>
            <a:r>
              <a:rPr lang="el-GR" sz="900" b="0" i="0" u="none" strike="noStrike" kern="1200" baseline="0" dirty="0">
                <a:solidFill>
                  <a:schemeClr val="tx1"/>
                </a:solidFill>
                <a:latin typeface="+mn-lt"/>
                <a:ea typeface="+mn-ea"/>
                <a:cs typeface="+mn-cs"/>
              </a:rPr>
              <a:t>2-8 </a:t>
            </a:r>
            <a:r>
              <a:rPr lang="en-IN" sz="900" b="0" i="0" u="none" strike="noStrike" kern="1200" baseline="0" dirty="0" err="1">
                <a:solidFill>
                  <a:schemeClr val="tx1"/>
                </a:solidFill>
                <a:latin typeface="+mn-lt"/>
                <a:ea typeface="+mn-ea"/>
                <a:cs typeface="+mn-cs"/>
              </a:rPr>
              <a:t>sialic</a:t>
            </a:r>
            <a:r>
              <a:rPr lang="en-IN" sz="900" b="0" i="0" u="none" strike="noStrike" kern="1200" baseline="0" dirty="0">
                <a:solidFill>
                  <a:schemeClr val="tx1"/>
                </a:solidFill>
                <a:latin typeface="+mn-lt"/>
                <a:ea typeface="+mn-ea"/>
                <a:cs typeface="+mn-cs"/>
              </a:rPr>
              <a:t> acids including </a:t>
            </a:r>
            <a:r>
              <a:rPr lang="en-IN" sz="900" b="0" i="0" u="none" strike="noStrike" kern="1200" baseline="0" dirty="0" err="1">
                <a:solidFill>
                  <a:schemeClr val="tx1"/>
                </a:solidFill>
                <a:latin typeface="+mn-lt"/>
                <a:ea typeface="+mn-ea"/>
                <a:cs typeface="+mn-cs"/>
              </a:rPr>
              <a:t>polySia</a:t>
            </a:r>
            <a:r>
              <a:rPr lang="en-IN" sz="900" b="0" i="0" u="none" strike="noStrike" kern="1200" baseline="0" dirty="0">
                <a:solidFill>
                  <a:schemeClr val="tx1"/>
                </a:solidFill>
                <a:latin typeface="+mn-lt"/>
                <a:ea typeface="+mn-ea"/>
                <a:cs typeface="+mn-cs"/>
              </a:rPr>
              <a:t> on N-</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by ST8SIA1 to ST8SIA6. Synthesis and structure of the HNK-1 epitope. (</a:t>
            </a:r>
            <a:r>
              <a:rPr lang="en-IN" sz="900" b="0" i="0" u="none" strike="noStrike" kern="1200" baseline="0" dirty="0" err="1">
                <a:solidFill>
                  <a:schemeClr val="tx1"/>
                </a:solidFill>
                <a:latin typeface="+mn-lt"/>
                <a:ea typeface="+mn-ea"/>
                <a:cs typeface="+mn-cs"/>
              </a:rPr>
              <a:t>GlucuronosylT</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Glucuronosyltransferase</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SulfoT</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sulfotransferase</a:t>
            </a:r>
            <a:r>
              <a:rPr lang="en-IN" sz="900" b="0" i="0" u="none" strike="noStrike" kern="1200" baseline="0" dirty="0">
                <a:solidFill>
                  <a:schemeClr val="tx1"/>
                </a:solidFill>
                <a:latin typeface="+mn-lt"/>
                <a:ea typeface="+mn-ea"/>
                <a:cs typeface="+mn-cs"/>
              </a:rPr>
              <a:t>.</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26</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14.12. </a:t>
            </a:r>
            <a:r>
              <a:rPr lang="en-IN" sz="900" b="0" i="0" u="none" strike="noStrike" kern="1200" baseline="0" dirty="0">
                <a:solidFill>
                  <a:schemeClr val="tx1"/>
                </a:solidFill>
                <a:latin typeface="+mn-lt"/>
                <a:ea typeface="+mn-ea"/>
                <a:cs typeface="+mn-cs"/>
              </a:rPr>
              <a:t>Structure and synthesis of </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with </a:t>
            </a:r>
            <a:r>
              <a:rPr lang="el-GR" altLang="en-US" sz="900" b="0" dirty="0"/>
              <a:t>α</a:t>
            </a:r>
            <a:r>
              <a:rPr lang="el-GR" sz="900" b="0" i="0" u="none" strike="noStrike" kern="1200" baseline="0" dirty="0">
                <a:solidFill>
                  <a:schemeClr val="tx1"/>
                </a:solidFill>
                <a:latin typeface="+mn-lt"/>
                <a:ea typeface="+mn-ea"/>
                <a:cs typeface="+mn-cs"/>
              </a:rPr>
              <a:t>2-8 </a:t>
            </a:r>
            <a:r>
              <a:rPr lang="en-IN" sz="900" b="0" i="0" u="none" strike="noStrike" kern="1200" baseline="0" dirty="0" err="1">
                <a:solidFill>
                  <a:schemeClr val="tx1"/>
                </a:solidFill>
                <a:latin typeface="+mn-lt"/>
                <a:ea typeface="+mn-ea"/>
                <a:cs typeface="+mn-cs"/>
              </a:rPr>
              <a:t>sialic</a:t>
            </a:r>
            <a:r>
              <a:rPr lang="en-IN" sz="900" b="0" i="0" u="none" strike="noStrike" kern="1200" baseline="0" dirty="0">
                <a:solidFill>
                  <a:schemeClr val="tx1"/>
                </a:solidFill>
                <a:latin typeface="+mn-lt"/>
                <a:ea typeface="+mn-ea"/>
                <a:cs typeface="+mn-cs"/>
              </a:rPr>
              <a:t> acids including </a:t>
            </a:r>
            <a:r>
              <a:rPr lang="en-IN" sz="900" b="0" i="0" u="none" strike="noStrike" kern="1200" baseline="0" dirty="0" err="1">
                <a:solidFill>
                  <a:schemeClr val="tx1"/>
                </a:solidFill>
                <a:latin typeface="+mn-lt"/>
                <a:ea typeface="+mn-ea"/>
                <a:cs typeface="+mn-cs"/>
              </a:rPr>
              <a:t>polySia</a:t>
            </a:r>
            <a:r>
              <a:rPr lang="en-IN" sz="900" b="0" i="0" u="none" strike="noStrike" kern="1200" baseline="0" dirty="0">
                <a:solidFill>
                  <a:schemeClr val="tx1"/>
                </a:solidFill>
                <a:latin typeface="+mn-lt"/>
                <a:ea typeface="+mn-ea"/>
                <a:cs typeface="+mn-cs"/>
              </a:rPr>
              <a:t> on N-</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by ST8SIA1 to ST8SIA6. Synthesis and structure of the HNK-1 epitope. (</a:t>
            </a:r>
            <a:r>
              <a:rPr lang="en-IN" sz="900" b="0" i="0" u="none" strike="noStrike" kern="1200" baseline="0" dirty="0" err="1">
                <a:solidFill>
                  <a:schemeClr val="tx1"/>
                </a:solidFill>
                <a:latin typeface="+mn-lt"/>
                <a:ea typeface="+mn-ea"/>
                <a:cs typeface="+mn-cs"/>
              </a:rPr>
              <a:t>GlucuronosylT</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Glucuronosyltransferase</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SulfoT</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sulfotransferase</a:t>
            </a:r>
            <a:r>
              <a:rPr lang="en-IN" sz="900" b="0" i="0" u="none" strike="noStrike" kern="1200" baseline="0" dirty="0">
                <a:solidFill>
                  <a:schemeClr val="tx1"/>
                </a:solidFill>
                <a:latin typeface="+mn-lt"/>
                <a:ea typeface="+mn-ea"/>
                <a:cs typeface="+mn-cs"/>
              </a:rPr>
              <a:t>.</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27</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14.12. </a:t>
            </a:r>
            <a:r>
              <a:rPr lang="en-IN" sz="900" b="0" i="0" u="none" strike="noStrike" kern="1200" baseline="0" dirty="0">
                <a:solidFill>
                  <a:schemeClr val="tx1"/>
                </a:solidFill>
                <a:latin typeface="+mn-lt"/>
                <a:ea typeface="+mn-ea"/>
                <a:cs typeface="+mn-cs"/>
              </a:rPr>
              <a:t>Structure and synthesis of </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with </a:t>
            </a:r>
            <a:r>
              <a:rPr lang="el-GR" altLang="en-US" sz="900" b="0" dirty="0"/>
              <a:t>α</a:t>
            </a:r>
            <a:r>
              <a:rPr lang="el-GR" sz="900" b="0" i="0" u="none" strike="noStrike" kern="1200" baseline="0" dirty="0">
                <a:solidFill>
                  <a:schemeClr val="tx1"/>
                </a:solidFill>
                <a:latin typeface="+mn-lt"/>
                <a:ea typeface="+mn-ea"/>
                <a:cs typeface="+mn-cs"/>
              </a:rPr>
              <a:t>2-8 </a:t>
            </a:r>
            <a:r>
              <a:rPr lang="en-IN" sz="900" b="0" i="0" u="none" strike="noStrike" kern="1200" baseline="0" dirty="0" err="1">
                <a:solidFill>
                  <a:schemeClr val="tx1"/>
                </a:solidFill>
                <a:latin typeface="+mn-lt"/>
                <a:ea typeface="+mn-ea"/>
                <a:cs typeface="+mn-cs"/>
              </a:rPr>
              <a:t>sialic</a:t>
            </a:r>
            <a:r>
              <a:rPr lang="en-IN" sz="900" b="0" i="0" u="none" strike="noStrike" kern="1200" baseline="0" dirty="0">
                <a:solidFill>
                  <a:schemeClr val="tx1"/>
                </a:solidFill>
                <a:latin typeface="+mn-lt"/>
                <a:ea typeface="+mn-ea"/>
                <a:cs typeface="+mn-cs"/>
              </a:rPr>
              <a:t> acids including </a:t>
            </a:r>
            <a:r>
              <a:rPr lang="en-IN" sz="900" b="0" i="0" u="none" strike="noStrike" kern="1200" baseline="0" dirty="0" err="1">
                <a:solidFill>
                  <a:schemeClr val="tx1"/>
                </a:solidFill>
                <a:latin typeface="+mn-lt"/>
                <a:ea typeface="+mn-ea"/>
                <a:cs typeface="+mn-cs"/>
              </a:rPr>
              <a:t>polySia</a:t>
            </a:r>
            <a:r>
              <a:rPr lang="en-IN" sz="900" b="0" i="0" u="none" strike="noStrike" kern="1200" baseline="0" dirty="0">
                <a:solidFill>
                  <a:schemeClr val="tx1"/>
                </a:solidFill>
                <a:latin typeface="+mn-lt"/>
                <a:ea typeface="+mn-ea"/>
                <a:cs typeface="+mn-cs"/>
              </a:rPr>
              <a:t> on N-</a:t>
            </a:r>
            <a:r>
              <a:rPr lang="en-IN" sz="900" b="0" i="0" u="none" strike="noStrike" kern="1200" baseline="0" dirty="0" err="1">
                <a:solidFill>
                  <a:schemeClr val="tx1"/>
                </a:solidFill>
                <a:latin typeface="+mn-lt"/>
                <a:ea typeface="+mn-ea"/>
                <a:cs typeface="+mn-cs"/>
              </a:rPr>
              <a:t>glycans</a:t>
            </a:r>
            <a:r>
              <a:rPr lang="en-IN" sz="900" b="0" i="0" u="none" strike="noStrike" kern="1200" baseline="0" dirty="0">
                <a:solidFill>
                  <a:schemeClr val="tx1"/>
                </a:solidFill>
                <a:latin typeface="+mn-lt"/>
                <a:ea typeface="+mn-ea"/>
                <a:cs typeface="+mn-cs"/>
              </a:rPr>
              <a:t> by ST8SIA1 to ST8SIA6. Synthesis and structure of the HNK-1 epitope. (</a:t>
            </a:r>
            <a:r>
              <a:rPr lang="en-IN" sz="900" b="0" i="0" u="none" strike="noStrike" kern="1200" baseline="0" dirty="0" err="1">
                <a:solidFill>
                  <a:schemeClr val="tx1"/>
                </a:solidFill>
                <a:latin typeface="+mn-lt"/>
                <a:ea typeface="+mn-ea"/>
                <a:cs typeface="+mn-cs"/>
              </a:rPr>
              <a:t>GlucuronosylT</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Glucuronosyltransferase</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SulfoT</a:t>
            </a:r>
            <a:r>
              <a:rPr lang="en-IN" sz="900" b="0" i="0" u="none" strike="noStrike" kern="1200" baseline="0" dirty="0">
                <a:solidFill>
                  <a:schemeClr val="tx1"/>
                </a:solidFill>
                <a:latin typeface="+mn-lt"/>
                <a:ea typeface="+mn-ea"/>
                <a:cs typeface="+mn-cs"/>
              </a:rPr>
              <a:t>) </a:t>
            </a:r>
            <a:r>
              <a:rPr lang="en-IN" sz="900" b="0" i="0" u="none" strike="noStrike" kern="1200" baseline="0" dirty="0" err="1">
                <a:solidFill>
                  <a:schemeClr val="tx1"/>
                </a:solidFill>
                <a:latin typeface="+mn-lt"/>
                <a:ea typeface="+mn-ea"/>
                <a:cs typeface="+mn-cs"/>
              </a:rPr>
              <a:t>sulfotransferase</a:t>
            </a:r>
            <a:r>
              <a:rPr lang="en-IN" sz="900" b="0" i="0" u="none" strike="noStrike" kern="1200" baseline="0" dirty="0">
                <a:solidFill>
                  <a:schemeClr val="tx1"/>
                </a:solidFill>
                <a:latin typeface="+mn-lt"/>
                <a:ea typeface="+mn-ea"/>
                <a:cs typeface="+mn-cs"/>
              </a:rPr>
              <a:t>.</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28</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17.3. </a:t>
            </a:r>
            <a:r>
              <a:rPr lang="en-US" sz="900" kern="1200" dirty="0" err="1">
                <a:solidFill>
                  <a:schemeClr val="tx1"/>
                </a:solidFill>
                <a:effectLst/>
                <a:latin typeface="+mn-lt"/>
                <a:ea typeface="+mn-ea"/>
                <a:cs typeface="+mn-cs"/>
              </a:rPr>
              <a:t>Keratan</a:t>
            </a:r>
            <a:r>
              <a:rPr lang="en-US" sz="900" kern="1200" dirty="0">
                <a:solidFill>
                  <a:schemeClr val="tx1"/>
                </a:solidFill>
                <a:effectLst/>
                <a:latin typeface="+mn-lt"/>
                <a:ea typeface="+mn-ea"/>
                <a:cs typeface="+mn-cs"/>
              </a:rPr>
              <a:t> sulfates (KS) contain a sulfated poly-</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acetyllactosamine</a:t>
            </a:r>
            <a:r>
              <a:rPr lang="en-US" sz="900" kern="1200" dirty="0">
                <a:solidFill>
                  <a:schemeClr val="tx1"/>
                </a:solidFill>
                <a:effectLst/>
                <a:latin typeface="+mn-lt"/>
                <a:ea typeface="+mn-ea"/>
                <a:cs typeface="+mn-cs"/>
              </a:rPr>
              <a:t> chain, linked to either asparagine or serine/threonine residues. Chst1 and 5 can add sulfate groups at the indicated positions. The actual order of the various sulfated and </a:t>
            </a:r>
            <a:r>
              <a:rPr lang="en-US" sz="900" kern="1200" dirty="0" err="1">
                <a:solidFill>
                  <a:schemeClr val="tx1"/>
                </a:solidFill>
                <a:effectLst/>
                <a:latin typeface="+mn-lt"/>
                <a:ea typeface="+mn-ea"/>
                <a:cs typeface="+mn-cs"/>
              </a:rPr>
              <a:t>nonsulfated</a:t>
            </a:r>
            <a:r>
              <a:rPr lang="en-US" sz="900" kern="1200" dirty="0">
                <a:solidFill>
                  <a:schemeClr val="tx1"/>
                </a:solidFill>
                <a:effectLst/>
                <a:latin typeface="+mn-lt"/>
                <a:ea typeface="+mn-ea"/>
                <a:cs typeface="+mn-cs"/>
              </a:rPr>
              <a:t> disaccharides occurs somewhat randomly along the chain.</a:t>
            </a:r>
          </a:p>
        </p:txBody>
      </p:sp>
    </p:spTree>
    <p:extLst>
      <p:ext uri="{BB962C8B-B14F-4D97-AF65-F5344CB8AC3E}">
        <p14:creationId xmlns:p14="http://schemas.microsoft.com/office/powerpoint/2010/main" val="14300164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29</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17.2. </a:t>
            </a:r>
            <a:r>
              <a:rPr lang="en-US" sz="900" kern="1200" dirty="0" err="1">
                <a:solidFill>
                  <a:schemeClr val="tx1"/>
                </a:solidFill>
                <a:effectLst/>
                <a:latin typeface="+mn-lt"/>
                <a:ea typeface="+mn-ea"/>
                <a:cs typeface="+mn-cs"/>
              </a:rPr>
              <a:t>Glycosaminoglycans</a:t>
            </a:r>
            <a:r>
              <a:rPr lang="en-US" sz="900" kern="1200" dirty="0">
                <a:solidFill>
                  <a:schemeClr val="tx1"/>
                </a:solidFill>
                <a:effectLst/>
                <a:latin typeface="+mn-lt"/>
                <a:ea typeface="+mn-ea"/>
                <a:cs typeface="+mn-cs"/>
              </a:rPr>
              <a:t> consist of alternating N-acetylated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or </a:t>
            </a:r>
            <a:r>
              <a:rPr lang="en-US" sz="900" kern="1200" dirty="0" err="1">
                <a:solidFill>
                  <a:schemeClr val="tx1"/>
                </a:solidFill>
                <a:effectLst/>
                <a:latin typeface="+mn-lt"/>
                <a:ea typeface="+mn-ea"/>
                <a:cs typeface="+mn-cs"/>
              </a:rPr>
              <a:t>GalNAc</a:t>
            </a:r>
            <a:r>
              <a:rPr lang="en-US" sz="900" kern="1200" dirty="0">
                <a:solidFill>
                  <a:schemeClr val="tx1"/>
                </a:solidFill>
                <a:effectLst/>
                <a:latin typeface="+mn-lt"/>
                <a:ea typeface="+mn-ea"/>
                <a:cs typeface="+mn-cs"/>
              </a:rPr>
              <a:t>) or N-sulfated (</a:t>
            </a:r>
            <a:r>
              <a:rPr lang="en-US" sz="900" kern="1200" dirty="0" err="1">
                <a:solidFill>
                  <a:schemeClr val="tx1"/>
                </a:solidFill>
                <a:effectLst/>
                <a:latin typeface="+mn-lt"/>
                <a:ea typeface="+mn-ea"/>
                <a:cs typeface="+mn-cs"/>
              </a:rPr>
              <a:t>GlcNS</a:t>
            </a:r>
            <a:r>
              <a:rPr lang="en-US" sz="900" kern="1200">
                <a:solidFill>
                  <a:schemeClr val="tx1"/>
                </a:solidFill>
                <a:effectLst/>
                <a:latin typeface="+mn-lt"/>
                <a:ea typeface="+mn-ea"/>
                <a:cs typeface="+mn-cs"/>
              </a:rPr>
              <a:t>) glucosamine </a:t>
            </a:r>
            <a:r>
              <a:rPr lang="en-US" sz="900" kern="1200" dirty="0">
                <a:solidFill>
                  <a:schemeClr val="tx1"/>
                </a:solidFill>
                <a:effectLst/>
                <a:latin typeface="+mn-lt"/>
                <a:ea typeface="+mn-ea"/>
                <a:cs typeface="+mn-cs"/>
              </a:rPr>
              <a:t>and either a </a:t>
            </a:r>
            <a:r>
              <a:rPr lang="en-US" sz="900" kern="1200" dirty="0" err="1">
                <a:solidFill>
                  <a:schemeClr val="tx1"/>
                </a:solidFill>
                <a:effectLst/>
                <a:latin typeface="+mn-lt"/>
                <a:ea typeface="+mn-ea"/>
                <a:cs typeface="+mn-cs"/>
              </a:rPr>
              <a:t>uronic</a:t>
            </a:r>
            <a:r>
              <a:rPr lang="en-US" sz="900" kern="1200" dirty="0">
                <a:solidFill>
                  <a:schemeClr val="tx1"/>
                </a:solidFill>
                <a:effectLst/>
                <a:latin typeface="+mn-lt"/>
                <a:ea typeface="+mn-ea"/>
                <a:cs typeface="+mn-cs"/>
              </a:rPr>
              <a:t> acid (</a:t>
            </a:r>
            <a:r>
              <a:rPr lang="en-US" sz="900" kern="1200" dirty="0" err="1">
                <a:solidFill>
                  <a:schemeClr val="tx1"/>
                </a:solidFill>
                <a:effectLst/>
                <a:latin typeface="+mn-lt"/>
                <a:ea typeface="+mn-ea"/>
                <a:cs typeface="+mn-cs"/>
              </a:rPr>
              <a:t>GlcA</a:t>
            </a:r>
            <a:r>
              <a:rPr lang="en-US" sz="900" kern="1200" dirty="0">
                <a:solidFill>
                  <a:schemeClr val="tx1"/>
                </a:solidFill>
                <a:effectLst/>
                <a:latin typeface="+mn-lt"/>
                <a:ea typeface="+mn-ea"/>
                <a:cs typeface="+mn-cs"/>
              </a:rPr>
              <a:t> or </a:t>
            </a:r>
            <a:r>
              <a:rPr lang="en-US" sz="900" kern="1200" dirty="0" err="1">
                <a:solidFill>
                  <a:schemeClr val="tx1"/>
                </a:solidFill>
                <a:effectLst/>
                <a:latin typeface="+mn-lt"/>
                <a:ea typeface="+mn-ea"/>
                <a:cs typeface="+mn-cs"/>
              </a:rPr>
              <a:t>IdoA</a:t>
            </a:r>
            <a:r>
              <a:rPr lang="en-US" sz="900" kern="1200" dirty="0">
                <a:solidFill>
                  <a:schemeClr val="tx1"/>
                </a:solidFill>
                <a:effectLst/>
                <a:latin typeface="+mn-lt"/>
                <a:ea typeface="+mn-ea"/>
                <a:cs typeface="+mn-cs"/>
              </a:rPr>
              <a:t>) or galactose (Gal). </a:t>
            </a:r>
            <a:r>
              <a:rPr lang="en-US" sz="900" kern="1200" dirty="0" err="1">
                <a:solidFill>
                  <a:schemeClr val="tx1"/>
                </a:solidFill>
                <a:effectLst/>
                <a:latin typeface="+mn-lt"/>
                <a:ea typeface="+mn-ea"/>
                <a:cs typeface="+mn-cs"/>
              </a:rPr>
              <a:t>Hyaluronan</a:t>
            </a:r>
            <a:r>
              <a:rPr lang="en-US" sz="900" kern="1200" dirty="0">
                <a:solidFill>
                  <a:schemeClr val="tx1"/>
                </a:solidFill>
                <a:effectLst/>
                <a:latin typeface="+mn-lt"/>
                <a:ea typeface="+mn-ea"/>
                <a:cs typeface="+mn-cs"/>
              </a:rPr>
              <a:t> lacks sulfate groups, but the rest of the </a:t>
            </a:r>
            <a:r>
              <a:rPr lang="en-US" sz="900" kern="1200" dirty="0" err="1">
                <a:solidFill>
                  <a:schemeClr val="tx1"/>
                </a:solidFill>
                <a:effectLst/>
                <a:latin typeface="+mn-lt"/>
                <a:ea typeface="+mn-ea"/>
                <a:cs typeface="+mn-cs"/>
              </a:rPr>
              <a:t>glycosaminoglycans</a:t>
            </a:r>
            <a:r>
              <a:rPr lang="en-US" sz="900" kern="1200" dirty="0">
                <a:solidFill>
                  <a:schemeClr val="tx1"/>
                </a:solidFill>
                <a:effectLst/>
                <a:latin typeface="+mn-lt"/>
                <a:ea typeface="+mn-ea"/>
                <a:cs typeface="+mn-cs"/>
              </a:rPr>
              <a:t> contain sulfates at various positions. Dermatan sulfate is distinguished from chondroitin sulfate by the presence of </a:t>
            </a:r>
            <a:r>
              <a:rPr lang="en-US" sz="900" kern="1200" dirty="0" err="1">
                <a:solidFill>
                  <a:schemeClr val="tx1"/>
                </a:solidFill>
                <a:effectLst/>
                <a:latin typeface="+mn-lt"/>
                <a:ea typeface="+mn-ea"/>
                <a:cs typeface="+mn-cs"/>
              </a:rPr>
              <a:t>IdoA</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Heparan</a:t>
            </a:r>
            <a:r>
              <a:rPr lang="en-US" sz="900" kern="1200" dirty="0">
                <a:solidFill>
                  <a:schemeClr val="tx1"/>
                </a:solidFill>
                <a:effectLst/>
                <a:latin typeface="+mn-lt"/>
                <a:ea typeface="+mn-ea"/>
                <a:cs typeface="+mn-cs"/>
              </a:rPr>
              <a:t> sulfate and heparin are the only </a:t>
            </a:r>
            <a:r>
              <a:rPr lang="en-US" sz="900" kern="1200" dirty="0" err="1">
                <a:solidFill>
                  <a:schemeClr val="tx1"/>
                </a:solidFill>
                <a:effectLst/>
                <a:latin typeface="+mn-lt"/>
                <a:ea typeface="+mn-ea"/>
                <a:cs typeface="+mn-cs"/>
              </a:rPr>
              <a:t>glycosaminoglycans</a:t>
            </a:r>
            <a:r>
              <a:rPr lang="en-US" sz="900" kern="1200" dirty="0">
                <a:solidFill>
                  <a:schemeClr val="tx1"/>
                </a:solidFill>
                <a:effectLst/>
                <a:latin typeface="+mn-lt"/>
                <a:ea typeface="+mn-ea"/>
                <a:cs typeface="+mn-cs"/>
              </a:rPr>
              <a:t> that contain an N-sulfated </a:t>
            </a:r>
            <a:r>
              <a:rPr lang="en-US" sz="900" kern="1200" dirty="0" err="1">
                <a:solidFill>
                  <a:schemeClr val="tx1"/>
                </a:solidFill>
                <a:effectLst/>
                <a:latin typeface="+mn-lt"/>
                <a:ea typeface="+mn-ea"/>
                <a:cs typeface="+mn-cs"/>
              </a:rPr>
              <a:t>hexosamine</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Keratan</a:t>
            </a:r>
            <a:r>
              <a:rPr lang="en-US" sz="900" kern="1200" dirty="0">
                <a:solidFill>
                  <a:schemeClr val="tx1"/>
                </a:solidFill>
                <a:effectLst/>
                <a:latin typeface="+mn-lt"/>
                <a:ea typeface="+mn-ea"/>
                <a:cs typeface="+mn-cs"/>
              </a:rPr>
              <a:t> sulfates lack </a:t>
            </a:r>
            <a:r>
              <a:rPr lang="en-US" sz="900" kern="1200" dirty="0" err="1">
                <a:solidFill>
                  <a:schemeClr val="tx1"/>
                </a:solidFill>
                <a:effectLst/>
                <a:latin typeface="+mn-lt"/>
                <a:ea typeface="+mn-ea"/>
                <a:cs typeface="+mn-cs"/>
              </a:rPr>
              <a:t>uronic</a:t>
            </a:r>
            <a:r>
              <a:rPr lang="en-US" sz="900" kern="1200" dirty="0">
                <a:solidFill>
                  <a:schemeClr val="tx1"/>
                </a:solidFill>
                <a:effectLst/>
                <a:latin typeface="+mn-lt"/>
                <a:ea typeface="+mn-ea"/>
                <a:cs typeface="+mn-cs"/>
              </a:rPr>
              <a:t> acids and instead consist of sulfated galactose and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acetylglucosamine</a:t>
            </a:r>
            <a:r>
              <a:rPr lang="en-US" sz="900" kern="1200" dirty="0">
                <a:solidFill>
                  <a:schemeClr val="tx1"/>
                </a:solidFill>
                <a:effectLst/>
                <a:latin typeface="+mn-lt"/>
                <a:ea typeface="+mn-ea"/>
                <a:cs typeface="+mn-cs"/>
              </a:rPr>
              <a:t> residues. Reducing termini are to the </a:t>
            </a:r>
            <a:r>
              <a:rPr lang="en-US" sz="900" i="1" kern="1200" dirty="0">
                <a:solidFill>
                  <a:schemeClr val="tx1"/>
                </a:solidFill>
                <a:effectLst/>
                <a:latin typeface="+mn-lt"/>
                <a:ea typeface="+mn-ea"/>
                <a:cs typeface="+mn-cs"/>
              </a:rPr>
              <a:t>right</a:t>
            </a:r>
            <a:r>
              <a:rPr lang="en-US" sz="900" kern="1200" dirty="0">
                <a:solidFill>
                  <a:schemeClr val="tx1"/>
                </a:solidFill>
                <a:effectLst/>
                <a:latin typeface="+mn-lt"/>
                <a:ea typeface="+mn-ea"/>
                <a:cs typeface="+mn-cs"/>
              </a:rPr>
              <a:t> in all sequences.</a:t>
            </a:r>
          </a:p>
        </p:txBody>
      </p:sp>
    </p:spTree>
    <p:extLst>
      <p:ext uri="{BB962C8B-B14F-4D97-AF65-F5344CB8AC3E}">
        <p14:creationId xmlns:p14="http://schemas.microsoft.com/office/powerpoint/2010/main" val="1430016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3</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marL="0" marR="0" indent="0" algn="just" defTabSz="685783" rtl="0" eaLnBrk="1" fontAlgn="auto" latinLnBrk="0" hangingPunct="1">
              <a:lnSpc>
                <a:spcPct val="100000"/>
              </a:lnSpc>
              <a:spcBef>
                <a:spcPts val="0"/>
              </a:spcBef>
              <a:spcAft>
                <a:spcPts val="0"/>
              </a:spcAft>
              <a:buClrTx/>
              <a:buSzTx/>
              <a:buFontTx/>
              <a:buNone/>
              <a:tabLst/>
              <a:defRPr/>
            </a:pPr>
            <a:r>
              <a:rPr lang="en-IN" sz="900" b="1" i="0" u="none" strike="noStrike" kern="1200" baseline="0" dirty="0">
                <a:solidFill>
                  <a:schemeClr val="tx1"/>
                </a:solidFill>
                <a:latin typeface="+mn-lt"/>
                <a:ea typeface="+mn-ea"/>
                <a:cs typeface="+mn-cs"/>
              </a:rPr>
              <a:t>FIGURE 6.1. </a:t>
            </a:r>
            <a:r>
              <a:rPr lang="en-IN" sz="900" b="0" i="0" u="none" strike="noStrike" kern="1200" baseline="0" dirty="0">
                <a:solidFill>
                  <a:schemeClr val="tx1"/>
                </a:solidFill>
                <a:latin typeface="+mn-lt"/>
                <a:ea typeface="+mn-ea"/>
                <a:cs typeface="+mn-cs"/>
              </a:rPr>
              <a:t>The strict acceptor substrate specificity of </a:t>
            </a:r>
            <a:r>
              <a:rPr lang="en-IN" sz="900" b="0" i="0" u="none" strike="noStrike" kern="1200" baseline="0" dirty="0" err="1">
                <a:solidFill>
                  <a:schemeClr val="tx1"/>
                </a:solidFill>
                <a:latin typeface="+mn-lt"/>
                <a:ea typeface="+mn-ea"/>
                <a:cs typeface="+mn-cs"/>
              </a:rPr>
              <a:t>glycosyltransferases</a:t>
            </a:r>
            <a:r>
              <a:rPr lang="en-IN" sz="900" b="0" i="0" u="none" strike="noStrike" kern="1200" baseline="0" dirty="0">
                <a:solidFill>
                  <a:schemeClr val="tx1"/>
                </a:solidFill>
                <a:latin typeface="+mn-lt"/>
                <a:ea typeface="+mn-ea"/>
                <a:cs typeface="+mn-cs"/>
              </a:rPr>
              <a:t> is illustrated by the human B blood group </a:t>
            </a:r>
            <a:r>
              <a:rPr lang="el-GR" sz="900" b="0" i="0" u="none" strike="noStrike" kern="1200" baseline="0" dirty="0">
                <a:solidFill>
                  <a:schemeClr val="tx1"/>
                </a:solidFill>
                <a:latin typeface="+mn-lt"/>
                <a:ea typeface="+mn-ea"/>
                <a:cs typeface="+mn-cs"/>
                <a:sym typeface="Symbol"/>
              </a:rPr>
              <a:t>α</a:t>
            </a:r>
            <a:r>
              <a:rPr lang="en-IN" sz="900" b="0" i="0" u="none" strike="noStrike" kern="1200" baseline="0" dirty="0">
                <a:solidFill>
                  <a:schemeClr val="tx1"/>
                </a:solidFill>
                <a:latin typeface="+mn-lt"/>
                <a:ea typeface="+mn-ea"/>
                <a:cs typeface="+mn-cs"/>
              </a:rPr>
              <a:t>1-3 </a:t>
            </a:r>
            <a:r>
              <a:rPr lang="en-IN" sz="900" b="0" i="0" u="none" strike="noStrike" kern="1200" baseline="0" dirty="0" err="1">
                <a:solidFill>
                  <a:schemeClr val="tx1"/>
                </a:solidFill>
                <a:latin typeface="+mn-lt"/>
                <a:ea typeface="+mn-ea"/>
                <a:cs typeface="+mn-cs"/>
              </a:rPr>
              <a:t>galactosyltransferase</a:t>
            </a:r>
            <a:r>
              <a:rPr lang="en-IN" sz="900" b="0" i="0" u="none" strike="noStrike" kern="1200" baseline="0" dirty="0">
                <a:solidFill>
                  <a:schemeClr val="tx1"/>
                </a:solidFill>
                <a:latin typeface="+mn-lt"/>
                <a:ea typeface="+mn-ea"/>
                <a:cs typeface="+mn-cs"/>
              </a:rPr>
              <a:t>. The B </a:t>
            </a:r>
            <a:r>
              <a:rPr lang="en-IN" sz="900" b="0" i="0" u="none" strike="noStrike" kern="1200" baseline="0" dirty="0" err="1">
                <a:solidFill>
                  <a:schemeClr val="tx1"/>
                </a:solidFill>
                <a:latin typeface="+mn-lt"/>
                <a:ea typeface="+mn-ea"/>
                <a:cs typeface="+mn-cs"/>
              </a:rPr>
              <a:t>transferase</a:t>
            </a:r>
            <a:r>
              <a:rPr lang="en-IN" sz="900" b="0" i="0" u="none" strike="noStrike" kern="1200" baseline="0" dirty="0">
                <a:solidFill>
                  <a:schemeClr val="tx1"/>
                </a:solidFill>
                <a:latin typeface="+mn-lt"/>
                <a:ea typeface="+mn-ea"/>
                <a:cs typeface="+mn-cs"/>
              </a:rPr>
              <a:t> adds </a:t>
            </a:r>
            <a:r>
              <a:rPr lang="en-IN" sz="900" b="0" i="0" u="none" strike="noStrike" kern="1200" baseline="0" dirty="0" err="1">
                <a:solidFill>
                  <a:schemeClr val="tx1"/>
                </a:solidFill>
                <a:latin typeface="+mn-lt"/>
                <a:ea typeface="+mn-ea"/>
                <a:cs typeface="+mn-cs"/>
              </a:rPr>
              <a:t>galactose</a:t>
            </a:r>
            <a:r>
              <a:rPr lang="en-IN" sz="900" b="0" i="0" u="none" strike="noStrike" kern="1200" baseline="0" dirty="0">
                <a:solidFill>
                  <a:schemeClr val="tx1"/>
                </a:solidFill>
                <a:latin typeface="+mn-lt"/>
                <a:ea typeface="+mn-ea"/>
                <a:cs typeface="+mn-cs"/>
              </a:rPr>
              <a:t> in </a:t>
            </a:r>
            <a:r>
              <a:rPr lang="el-GR" sz="900" b="0" i="0" u="none" strike="noStrike" kern="1200" baseline="0" dirty="0">
                <a:solidFill>
                  <a:schemeClr val="tx1"/>
                </a:solidFill>
                <a:latin typeface="+mn-lt"/>
                <a:ea typeface="+mn-ea"/>
                <a:cs typeface="+mn-cs"/>
                <a:sym typeface="Symbol"/>
              </a:rPr>
              <a:t>α</a:t>
            </a:r>
            <a:r>
              <a:rPr lang="en-IN" sz="900" b="0" i="0" u="none" strike="noStrike" kern="1200" baseline="0" dirty="0">
                <a:solidFill>
                  <a:schemeClr val="tx1"/>
                </a:solidFill>
                <a:latin typeface="+mn-lt"/>
                <a:ea typeface="+mn-ea"/>
                <a:cs typeface="+mn-cs"/>
              </a:rPr>
              <a:t>1-3-linkage to the H antigen (</a:t>
            </a:r>
            <a:r>
              <a:rPr lang="en-IN" sz="900" b="0" i="1" u="none" strike="noStrike" kern="1200" baseline="0" dirty="0">
                <a:solidFill>
                  <a:schemeClr val="tx1"/>
                </a:solidFill>
                <a:latin typeface="+mn-lt"/>
                <a:ea typeface="+mn-ea"/>
                <a:cs typeface="+mn-cs"/>
              </a:rPr>
              <a:t>top middle</a:t>
            </a:r>
            <a:r>
              <a:rPr lang="en-IN" sz="900" b="0" i="0" u="none" strike="noStrike" kern="1200" baseline="0" dirty="0">
                <a:solidFill>
                  <a:schemeClr val="tx1"/>
                </a:solidFill>
                <a:latin typeface="+mn-lt"/>
                <a:ea typeface="+mn-ea"/>
                <a:cs typeface="+mn-cs"/>
              </a:rPr>
              <a:t>) to form the B antigen (</a:t>
            </a:r>
            <a:r>
              <a:rPr lang="en-IN" sz="900" b="0" i="1" u="none" strike="noStrike" kern="1200" baseline="0" dirty="0">
                <a:solidFill>
                  <a:schemeClr val="tx1"/>
                </a:solidFill>
                <a:latin typeface="+mn-lt"/>
                <a:ea typeface="+mn-ea"/>
                <a:cs typeface="+mn-cs"/>
              </a:rPr>
              <a:t>top right</a:t>
            </a:r>
            <a:r>
              <a:rPr lang="en-IN" sz="900" b="0" i="0" u="none" strike="noStrike" kern="1200" baseline="0" dirty="0">
                <a:solidFill>
                  <a:schemeClr val="tx1"/>
                </a:solidFill>
                <a:latin typeface="+mn-lt"/>
                <a:ea typeface="+mn-ea"/>
                <a:cs typeface="+mn-cs"/>
              </a:rPr>
              <a:t>). This enzyme requires the </a:t>
            </a:r>
            <a:r>
              <a:rPr lang="el-GR" sz="900" b="0" i="0" u="none" strike="noStrike" kern="1200" baseline="0" dirty="0">
                <a:solidFill>
                  <a:schemeClr val="tx1"/>
                </a:solidFill>
                <a:latin typeface="Calibri"/>
                <a:ea typeface="+mn-ea"/>
                <a:cs typeface="+mn-cs"/>
                <a:sym typeface="Symbol"/>
              </a:rPr>
              <a:t>α</a:t>
            </a:r>
            <a:r>
              <a:rPr lang="en-IN" sz="900" b="0" i="0" u="none" strike="noStrike" kern="1200" baseline="0" dirty="0">
                <a:solidFill>
                  <a:schemeClr val="tx1"/>
                </a:solidFill>
                <a:latin typeface="+mn-lt"/>
                <a:ea typeface="+mn-ea"/>
                <a:cs typeface="+mn-cs"/>
              </a:rPr>
              <a:t>1-2-linked </a:t>
            </a:r>
            <a:r>
              <a:rPr lang="en-IN" sz="900" b="0" i="0" u="none" strike="noStrike" kern="1200" baseline="0" dirty="0" err="1">
                <a:solidFill>
                  <a:schemeClr val="tx1"/>
                </a:solidFill>
                <a:latin typeface="+mn-lt"/>
                <a:ea typeface="+mn-ea"/>
                <a:cs typeface="+mn-cs"/>
              </a:rPr>
              <a:t>fucose</a:t>
            </a:r>
            <a:r>
              <a:rPr lang="en-IN" sz="900" b="0" i="0" u="none" strike="noStrike" kern="1200" baseline="0" dirty="0">
                <a:solidFill>
                  <a:schemeClr val="tx1"/>
                </a:solidFill>
                <a:latin typeface="+mn-lt"/>
                <a:ea typeface="+mn-ea"/>
                <a:cs typeface="+mn-cs"/>
              </a:rPr>
              <a:t> modification of the H antigen for activity because the B </a:t>
            </a:r>
            <a:r>
              <a:rPr lang="en-IN" sz="900" b="0" i="0" u="none" strike="noStrike" kern="1200" baseline="0" dirty="0" err="1">
                <a:solidFill>
                  <a:schemeClr val="tx1"/>
                </a:solidFill>
                <a:latin typeface="+mn-lt"/>
                <a:ea typeface="+mn-ea"/>
                <a:cs typeface="+mn-cs"/>
              </a:rPr>
              <a:t>transferase</a:t>
            </a:r>
            <a:r>
              <a:rPr lang="en-IN" sz="900" b="0" i="0" u="none" strike="noStrike" kern="1200" baseline="0" dirty="0">
                <a:solidFill>
                  <a:schemeClr val="tx1"/>
                </a:solidFill>
                <a:latin typeface="+mn-lt"/>
                <a:ea typeface="+mn-ea"/>
                <a:cs typeface="+mn-cs"/>
              </a:rPr>
              <a:t> does not add to an unmodified type-2 precursor (</a:t>
            </a:r>
            <a:r>
              <a:rPr lang="en-IN" sz="900" b="0" i="1" u="none" strike="noStrike" kern="1200" baseline="0" dirty="0">
                <a:solidFill>
                  <a:schemeClr val="tx1"/>
                </a:solidFill>
                <a:latin typeface="+mn-lt"/>
                <a:ea typeface="+mn-ea"/>
                <a:cs typeface="+mn-cs"/>
              </a:rPr>
              <a:t>top left</a:t>
            </a:r>
            <a:r>
              <a:rPr lang="en-IN" sz="900" b="0" i="0" u="none" strike="noStrike" kern="1200" baseline="0" dirty="0">
                <a:solidFill>
                  <a:schemeClr val="tx1"/>
                </a:solidFill>
                <a:latin typeface="+mn-lt"/>
                <a:ea typeface="+mn-ea"/>
                <a:cs typeface="+mn-cs"/>
              </a:rPr>
              <a:t>) or precursors modified by </a:t>
            </a:r>
            <a:r>
              <a:rPr lang="en-IN" sz="900" b="0" i="0" u="none" strike="noStrike" kern="1200" baseline="0" dirty="0" err="1">
                <a:solidFill>
                  <a:schemeClr val="tx1"/>
                </a:solidFill>
                <a:latin typeface="+mn-lt"/>
                <a:ea typeface="+mn-ea"/>
                <a:cs typeface="+mn-cs"/>
              </a:rPr>
              <a:t>sialyl</a:t>
            </a:r>
            <a:r>
              <a:rPr lang="en-IN" sz="900" b="0" i="0" u="none" strike="noStrike" kern="1200" baseline="0" dirty="0">
                <a:solidFill>
                  <a:schemeClr val="tx1"/>
                </a:solidFill>
                <a:latin typeface="+mn-lt"/>
                <a:ea typeface="+mn-ea"/>
                <a:cs typeface="+mn-cs"/>
              </a:rPr>
              <a:t> residues (</a:t>
            </a:r>
            <a:r>
              <a:rPr lang="en-IN" sz="900" b="0" i="1" u="none" strike="noStrike" kern="1200" baseline="0" dirty="0">
                <a:solidFill>
                  <a:schemeClr val="tx1"/>
                </a:solidFill>
                <a:latin typeface="+mn-lt"/>
                <a:ea typeface="+mn-ea"/>
                <a:cs typeface="+mn-cs"/>
              </a:rPr>
              <a:t>bottom</a:t>
            </a:r>
            <a:r>
              <a:rPr lang="en-IN" sz="900" b="0" i="0" u="none" strike="noStrike" kern="1200" baseline="0" dirty="0">
                <a:solidFill>
                  <a:schemeClr val="tx1"/>
                </a:solidFill>
                <a:latin typeface="+mn-lt"/>
                <a:ea typeface="+mn-ea"/>
                <a:cs typeface="+mn-cs"/>
              </a:rPr>
              <a:t>) or other </a:t>
            </a:r>
            <a:r>
              <a:rPr lang="en-IN" sz="900" b="0" i="0" u="none" strike="noStrike" kern="1200" baseline="0" dirty="0" err="1">
                <a:solidFill>
                  <a:schemeClr val="tx1"/>
                </a:solidFill>
                <a:latin typeface="+mn-lt"/>
                <a:ea typeface="+mn-ea"/>
                <a:cs typeface="+mn-cs"/>
              </a:rPr>
              <a:t>monosaccharides</a:t>
            </a:r>
            <a:r>
              <a:rPr lang="en-IN" sz="900" b="0" i="0" u="none" strike="noStrike" kern="1200" baseline="0" dirty="0">
                <a:solidFill>
                  <a:schemeClr val="tx1"/>
                </a:solidFill>
                <a:latin typeface="+mn-lt"/>
                <a:ea typeface="+mn-ea"/>
                <a:cs typeface="+mn-cs"/>
              </a:rPr>
              <a:t> (not shown). (For the monosaccharide symbol code, see Figure 1.5.)</a:t>
            </a:r>
            <a:endParaRPr lang="en-US" sz="900" b="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30</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17.4. </a:t>
            </a:r>
            <a:r>
              <a:rPr lang="en-US" sz="900" kern="1200" dirty="0">
                <a:solidFill>
                  <a:schemeClr val="tx1"/>
                </a:solidFill>
                <a:effectLst/>
                <a:latin typeface="+mn-lt"/>
                <a:ea typeface="+mn-ea"/>
                <a:cs typeface="+mn-cs"/>
              </a:rPr>
              <a:t>The biosynthesis of chondroitin sulfate (</a:t>
            </a:r>
            <a:r>
              <a:rPr lang="en-US" sz="900" i="1" kern="1200" dirty="0">
                <a:solidFill>
                  <a:schemeClr val="tx1"/>
                </a:solidFill>
                <a:effectLst/>
                <a:latin typeface="+mn-lt"/>
                <a:ea typeface="+mn-ea"/>
                <a:cs typeface="+mn-cs"/>
              </a:rPr>
              <a:t>left chain</a:t>
            </a:r>
            <a:r>
              <a:rPr lang="en-US" sz="900" kern="1200" dirty="0">
                <a:solidFill>
                  <a:schemeClr val="tx1"/>
                </a:solidFill>
                <a:effectLst/>
                <a:latin typeface="+mn-lt"/>
                <a:ea typeface="+mn-ea"/>
                <a:cs typeface="+mn-cs"/>
              </a:rPr>
              <a:t>) and </a:t>
            </a:r>
            <a:r>
              <a:rPr lang="en-US" sz="900" kern="1200" dirty="0" err="1">
                <a:solidFill>
                  <a:schemeClr val="tx1"/>
                </a:solidFill>
                <a:effectLst/>
                <a:latin typeface="+mn-lt"/>
                <a:ea typeface="+mn-ea"/>
                <a:cs typeface="+mn-cs"/>
              </a:rPr>
              <a:t>heparan</a:t>
            </a:r>
            <a:r>
              <a:rPr lang="en-US" sz="900" kern="1200" dirty="0">
                <a:solidFill>
                  <a:schemeClr val="tx1"/>
                </a:solidFill>
                <a:effectLst/>
                <a:latin typeface="+mn-lt"/>
                <a:ea typeface="+mn-ea"/>
                <a:cs typeface="+mn-cs"/>
              </a:rPr>
              <a:t> sulfate (</a:t>
            </a:r>
            <a:r>
              <a:rPr lang="en-US" sz="900" i="1" kern="1200" dirty="0">
                <a:solidFill>
                  <a:schemeClr val="tx1"/>
                </a:solidFill>
                <a:effectLst/>
                <a:latin typeface="+mn-lt"/>
                <a:ea typeface="+mn-ea"/>
                <a:cs typeface="+mn-cs"/>
              </a:rPr>
              <a:t>right chain</a:t>
            </a:r>
            <a:r>
              <a:rPr lang="en-US" sz="900" kern="1200" dirty="0">
                <a:solidFill>
                  <a:schemeClr val="tx1"/>
                </a:solidFill>
                <a:effectLst/>
                <a:latin typeface="+mn-lt"/>
                <a:ea typeface="+mn-ea"/>
                <a:cs typeface="+mn-cs"/>
              </a:rPr>
              <a:t>) is initiated by the formation of a linkage region </a:t>
            </a:r>
            <a:r>
              <a:rPr lang="en-US" sz="900" kern="1200" dirty="0" err="1">
                <a:solidFill>
                  <a:schemeClr val="tx1"/>
                </a:solidFill>
                <a:effectLst/>
                <a:latin typeface="+mn-lt"/>
                <a:ea typeface="+mn-ea"/>
                <a:cs typeface="+mn-cs"/>
              </a:rPr>
              <a:t>tetrasaccharide</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green circles</a:t>
            </a:r>
            <a:r>
              <a:rPr lang="en-US" sz="900" kern="1200" dirty="0">
                <a:solidFill>
                  <a:schemeClr val="tx1"/>
                </a:solidFill>
                <a:effectLst/>
                <a:latin typeface="+mn-lt"/>
                <a:ea typeface="+mn-ea"/>
                <a:cs typeface="+mn-cs"/>
              </a:rPr>
              <a:t> in Fig. 17.1). Addition of the first </a:t>
            </a:r>
            <a:r>
              <a:rPr lang="en-US" sz="900" kern="1200" dirty="0" err="1">
                <a:solidFill>
                  <a:schemeClr val="tx1"/>
                </a:solidFill>
                <a:effectLst/>
                <a:latin typeface="+mn-lt"/>
                <a:ea typeface="+mn-ea"/>
                <a:cs typeface="+mn-cs"/>
              </a:rPr>
              <a:t>hexosamine</a:t>
            </a:r>
            <a:r>
              <a:rPr lang="en-US" sz="900" kern="1200" dirty="0">
                <a:solidFill>
                  <a:schemeClr val="tx1"/>
                </a:solidFill>
                <a:effectLst/>
                <a:latin typeface="+mn-lt"/>
                <a:ea typeface="+mn-ea"/>
                <a:cs typeface="+mn-cs"/>
              </a:rPr>
              <a:t> commits the intermediate to either chondroitin sulfate (</a:t>
            </a:r>
            <a:r>
              <a:rPr lang="en-US" sz="900" kern="1200" dirty="0" err="1">
                <a:solidFill>
                  <a:schemeClr val="tx1"/>
                </a:solidFill>
                <a:effectLst/>
                <a:latin typeface="+mn-lt"/>
                <a:ea typeface="+mn-ea"/>
                <a:cs typeface="+mn-cs"/>
              </a:rPr>
              <a:t>GalNAc</a:t>
            </a:r>
            <a:r>
              <a:rPr lang="en-US" sz="900" kern="1200" dirty="0">
                <a:solidFill>
                  <a:schemeClr val="tx1"/>
                </a:solidFill>
                <a:effectLst/>
                <a:latin typeface="+mn-lt"/>
                <a:ea typeface="+mn-ea"/>
                <a:cs typeface="+mn-cs"/>
              </a:rPr>
              <a:t>) or </a:t>
            </a:r>
            <a:r>
              <a:rPr lang="en-US" sz="900" kern="1200" dirty="0" err="1">
                <a:solidFill>
                  <a:schemeClr val="tx1"/>
                </a:solidFill>
                <a:effectLst/>
                <a:latin typeface="+mn-lt"/>
                <a:ea typeface="+mn-ea"/>
                <a:cs typeface="+mn-cs"/>
              </a:rPr>
              <a:t>heparan</a:t>
            </a:r>
            <a:r>
              <a:rPr lang="en-US" sz="900" kern="1200" dirty="0">
                <a:solidFill>
                  <a:schemeClr val="tx1"/>
                </a:solidFill>
                <a:effectLst/>
                <a:latin typeface="+mn-lt"/>
                <a:ea typeface="+mn-ea"/>
                <a:cs typeface="+mn-cs"/>
              </a:rPr>
              <a:t> sulfate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1430016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31</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17.5. </a:t>
            </a:r>
            <a:r>
              <a:rPr lang="en-US" sz="900" kern="1200" dirty="0">
                <a:solidFill>
                  <a:schemeClr val="tx1"/>
                </a:solidFill>
                <a:effectLst/>
                <a:latin typeface="+mn-lt"/>
                <a:ea typeface="+mn-ea"/>
                <a:cs typeface="+mn-cs"/>
              </a:rPr>
              <a:t>Biosynthesis of chondroitin sulfate/dermatan sulfate involves the polymerization of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acetylgalactosamine</a:t>
            </a:r>
            <a:r>
              <a:rPr lang="en-US" sz="900" kern="1200" dirty="0">
                <a:solidFill>
                  <a:schemeClr val="tx1"/>
                </a:solidFill>
                <a:effectLst/>
                <a:latin typeface="+mn-lt"/>
                <a:ea typeface="+mn-ea"/>
                <a:cs typeface="+mn-cs"/>
              </a:rPr>
              <a:t> and glucuronic acid units and a series of modification reactions including O-</a:t>
            </a:r>
            <a:r>
              <a:rPr lang="en-US" sz="900" kern="1200" dirty="0" err="1">
                <a:solidFill>
                  <a:schemeClr val="tx1"/>
                </a:solidFill>
                <a:effectLst/>
                <a:latin typeface="+mn-lt"/>
                <a:ea typeface="+mn-ea"/>
                <a:cs typeface="+mn-cs"/>
              </a:rPr>
              <a:t>sulfation</a:t>
            </a:r>
            <a:r>
              <a:rPr lang="en-US" sz="900" kern="1200" dirty="0">
                <a:solidFill>
                  <a:schemeClr val="tx1"/>
                </a:solidFill>
                <a:effectLst/>
                <a:latin typeface="+mn-lt"/>
                <a:ea typeface="+mn-ea"/>
                <a:cs typeface="+mn-cs"/>
              </a:rPr>
              <a:t> and epimerization of glucuronic acid to </a:t>
            </a:r>
            <a:r>
              <a:rPr lang="en-US" sz="900" kern="1200" dirty="0" err="1">
                <a:solidFill>
                  <a:schemeClr val="tx1"/>
                </a:solidFill>
                <a:effectLst/>
                <a:latin typeface="+mn-lt"/>
                <a:ea typeface="+mn-ea"/>
                <a:cs typeface="+mn-cs"/>
              </a:rPr>
              <a:t>iduronic</a:t>
            </a:r>
            <a:r>
              <a:rPr lang="en-US" sz="900" kern="1200" dirty="0">
                <a:solidFill>
                  <a:schemeClr val="tx1"/>
                </a:solidFill>
                <a:effectLst/>
                <a:latin typeface="+mn-lt"/>
                <a:ea typeface="+mn-ea"/>
                <a:cs typeface="+mn-cs"/>
              </a:rPr>
              <a:t> acid. </a:t>
            </a:r>
            <a:r>
              <a:rPr lang="en-US" sz="900" kern="1200" dirty="0" err="1">
                <a:solidFill>
                  <a:schemeClr val="tx1"/>
                </a:solidFill>
                <a:effectLst/>
                <a:latin typeface="+mn-lt"/>
                <a:ea typeface="+mn-ea"/>
                <a:cs typeface="+mn-cs"/>
              </a:rPr>
              <a:t>Heparan</a:t>
            </a:r>
            <a:r>
              <a:rPr lang="en-US" sz="900" kern="1200" dirty="0">
                <a:solidFill>
                  <a:schemeClr val="tx1"/>
                </a:solidFill>
                <a:effectLst/>
                <a:latin typeface="+mn-lt"/>
                <a:ea typeface="+mn-ea"/>
                <a:cs typeface="+mn-cs"/>
              </a:rPr>
              <a:t> sulfate biosynthesis involves copolymerization of </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acetylglucosamine</a:t>
            </a:r>
            <a:r>
              <a:rPr lang="en-US" sz="900" kern="1200" dirty="0">
                <a:solidFill>
                  <a:schemeClr val="tx1"/>
                </a:solidFill>
                <a:effectLst/>
                <a:latin typeface="+mn-lt"/>
                <a:ea typeface="+mn-ea"/>
                <a:cs typeface="+mn-cs"/>
              </a:rPr>
              <a:t> and glucuronic acid residues. Additional modification by </a:t>
            </a:r>
            <a:r>
              <a:rPr lang="en-US" sz="900" kern="1200" dirty="0" err="1">
                <a:solidFill>
                  <a:schemeClr val="tx1"/>
                </a:solidFill>
                <a:effectLst/>
                <a:latin typeface="+mn-lt"/>
                <a:ea typeface="+mn-ea"/>
                <a:cs typeface="+mn-cs"/>
              </a:rPr>
              <a:t>uronic</a:t>
            </a:r>
            <a:r>
              <a:rPr lang="en-US" sz="900" kern="1200" dirty="0">
                <a:solidFill>
                  <a:schemeClr val="tx1"/>
                </a:solidFill>
                <a:effectLst/>
                <a:latin typeface="+mn-lt"/>
                <a:ea typeface="+mn-ea"/>
                <a:cs typeface="+mn-cs"/>
              </a:rPr>
              <a:t> acid epimerization and N- and O-</a:t>
            </a:r>
            <a:r>
              <a:rPr lang="en-US" sz="900" kern="1200" dirty="0" err="1">
                <a:solidFill>
                  <a:schemeClr val="tx1"/>
                </a:solidFill>
                <a:effectLst/>
                <a:latin typeface="+mn-lt"/>
                <a:ea typeface="+mn-ea"/>
                <a:cs typeface="+mn-cs"/>
              </a:rPr>
              <a:t>sulfation</a:t>
            </a:r>
            <a:r>
              <a:rPr lang="en-US" sz="900" kern="1200" dirty="0">
                <a:solidFill>
                  <a:schemeClr val="tx1"/>
                </a:solidFill>
                <a:effectLst/>
                <a:latin typeface="+mn-lt"/>
                <a:ea typeface="+mn-ea"/>
                <a:cs typeface="+mn-cs"/>
              </a:rPr>
              <a:t> occur in an incomplete and interdependent manner throughout the chain, with clustered </a:t>
            </a:r>
            <a:r>
              <a:rPr lang="en-US" sz="900" kern="1200" dirty="0" err="1">
                <a:solidFill>
                  <a:schemeClr val="tx1"/>
                </a:solidFill>
                <a:effectLst/>
                <a:latin typeface="+mn-lt"/>
                <a:ea typeface="+mn-ea"/>
                <a:cs typeface="+mn-cs"/>
              </a:rPr>
              <a:t>sulfation</a:t>
            </a:r>
            <a:r>
              <a:rPr lang="en-US" sz="900" kern="1200" dirty="0">
                <a:solidFill>
                  <a:schemeClr val="tx1"/>
                </a:solidFill>
                <a:effectLst/>
                <a:latin typeface="+mn-lt"/>
                <a:ea typeface="+mn-ea"/>
                <a:cs typeface="+mn-cs"/>
              </a:rPr>
              <a:t> forming sulfated domains separated by regions of low or no </a:t>
            </a:r>
            <a:r>
              <a:rPr lang="en-US" sz="900" kern="1200" dirty="0" err="1">
                <a:solidFill>
                  <a:schemeClr val="tx1"/>
                </a:solidFill>
                <a:effectLst/>
                <a:latin typeface="+mn-lt"/>
                <a:ea typeface="+mn-ea"/>
                <a:cs typeface="+mn-cs"/>
              </a:rPr>
              <a:t>sulfation</a:t>
            </a:r>
            <a:r>
              <a:rPr lang="en-US" sz="9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1430016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32</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45.3. </a:t>
            </a:r>
            <a:r>
              <a:rPr lang="en-US" sz="900" kern="1200" dirty="0">
                <a:solidFill>
                  <a:schemeClr val="tx1"/>
                </a:solidFill>
                <a:effectLst/>
                <a:latin typeface="+mn-lt"/>
                <a:ea typeface="+mn-ea"/>
                <a:cs typeface="+mn-cs"/>
              </a:rPr>
              <a:t>O-Man glycan biosynthetic pathway. The biosynthetic pathways of representative O-Man </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are shown. Enzymes whose defects cause a disorder are indicated in </a:t>
            </a:r>
            <a:r>
              <a:rPr lang="en-US" sz="900" i="1" kern="1200" dirty="0">
                <a:solidFill>
                  <a:schemeClr val="tx1"/>
                </a:solidFill>
                <a:effectLst/>
                <a:latin typeface="+mn-lt"/>
                <a:ea typeface="+mn-ea"/>
                <a:cs typeface="+mn-cs"/>
              </a:rPr>
              <a:t>red</a:t>
            </a:r>
            <a:r>
              <a:rPr lang="en-US" sz="900" kern="1200" dirty="0">
                <a:solidFill>
                  <a:schemeClr val="tx1"/>
                </a:solidFill>
                <a:effectLst/>
                <a:latin typeface="+mn-lt"/>
                <a:ea typeface="+mn-ea"/>
                <a:cs typeface="+mn-cs"/>
              </a:rPr>
              <a:t>. Three main groups are identified: cores M1−M3. All O-Man </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are initiated on either a serine (S) or a threonine (T) in the acceptor protein using two enzymes protein-O-</a:t>
            </a:r>
            <a:r>
              <a:rPr lang="en-US" sz="900" kern="1200" dirty="0" err="1">
                <a:solidFill>
                  <a:schemeClr val="tx1"/>
                </a:solidFill>
                <a:effectLst/>
                <a:latin typeface="+mn-lt"/>
                <a:ea typeface="+mn-ea"/>
                <a:cs typeface="+mn-cs"/>
              </a:rPr>
              <a:t>mannosyltransferase</a:t>
            </a:r>
            <a:r>
              <a:rPr lang="en-US" sz="900" kern="1200" dirty="0">
                <a:solidFill>
                  <a:schemeClr val="tx1"/>
                </a:solidFill>
                <a:effectLst/>
                <a:latin typeface="+mn-lt"/>
                <a:ea typeface="+mn-ea"/>
                <a:cs typeface="+mn-cs"/>
              </a:rPr>
              <a:t> 1 and 2 (POMT1/2) and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-P-Man donor. Several genes in the biosynthesis of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-P-Man (</a:t>
            </a:r>
            <a:r>
              <a:rPr lang="en-US" sz="900" i="1" kern="1200" dirty="0">
                <a:solidFill>
                  <a:schemeClr val="tx1"/>
                </a:solidFill>
                <a:effectLst/>
                <a:latin typeface="+mn-lt"/>
                <a:ea typeface="+mn-ea"/>
                <a:cs typeface="+mn-cs"/>
              </a:rPr>
              <a:t>GMPPB</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DPM1</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3</a:t>
            </a:r>
            <a:r>
              <a:rPr lang="en-US" sz="900" kern="1200" dirty="0">
                <a:solidFill>
                  <a:schemeClr val="tx1"/>
                </a:solidFill>
                <a:effectLst/>
                <a:latin typeface="+mn-lt"/>
                <a:ea typeface="+mn-ea"/>
                <a:cs typeface="+mn-cs"/>
              </a:rPr>
              <a:t>) are deficient in some patients with </a:t>
            </a:r>
            <a:r>
              <a:rPr lang="en-US" sz="900" kern="1200" dirty="0" err="1">
                <a:solidFill>
                  <a:schemeClr val="tx1"/>
                </a:solidFill>
                <a:effectLst/>
                <a:latin typeface="+mn-lt"/>
                <a:ea typeface="+mn-ea"/>
                <a:cs typeface="+mn-cs"/>
              </a:rPr>
              <a:t>dystroglycanopathy</a:t>
            </a:r>
            <a:r>
              <a:rPr lang="en-US" sz="900" kern="1200" dirty="0">
                <a:solidFill>
                  <a:schemeClr val="tx1"/>
                </a:solidFill>
                <a:effectLst/>
                <a:latin typeface="+mn-lt"/>
                <a:ea typeface="+mn-ea"/>
                <a:cs typeface="+mn-cs"/>
              </a:rPr>
              <a:t>, whereas others (</a:t>
            </a:r>
            <a:r>
              <a:rPr lang="en-US" sz="900" i="1" kern="1200" dirty="0">
                <a:solidFill>
                  <a:schemeClr val="tx1"/>
                </a:solidFill>
                <a:effectLst/>
                <a:latin typeface="+mn-lt"/>
                <a:ea typeface="+mn-ea"/>
                <a:cs typeface="+mn-cs"/>
              </a:rPr>
              <a:t>DOLK</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DPM1</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PMM2</a:t>
            </a:r>
            <a:r>
              <a:rPr lang="en-US" sz="900" kern="1200" dirty="0">
                <a:solidFill>
                  <a:schemeClr val="tx1"/>
                </a:solidFill>
                <a:effectLst/>
                <a:latin typeface="+mn-lt"/>
                <a:ea typeface="+mn-ea"/>
                <a:cs typeface="+mn-cs"/>
              </a:rPr>
              <a:t>) cause a more generalized congenital disorder of glycosylation (CDG). Mannose receives either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β;1-2- to form core M1 or β1-4GlcNAc to form core M3. Mutations in both genes (</a:t>
            </a:r>
            <a:r>
              <a:rPr lang="en-US" sz="900" i="1" kern="1200" dirty="0">
                <a:solidFill>
                  <a:schemeClr val="tx1"/>
                </a:solidFill>
                <a:effectLst/>
                <a:latin typeface="+mn-lt"/>
                <a:ea typeface="+mn-ea"/>
                <a:cs typeface="+mn-cs"/>
              </a:rPr>
              <a:t>POMGNT1</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POMGNT2</a:t>
            </a:r>
            <a:r>
              <a:rPr lang="en-US" sz="900" kern="1200" dirty="0">
                <a:solidFill>
                  <a:schemeClr val="tx1"/>
                </a:solidFill>
                <a:effectLst/>
                <a:latin typeface="+mn-lt"/>
                <a:ea typeface="+mn-ea"/>
                <a:cs typeface="+mn-cs"/>
              </a:rPr>
              <a:t>) can cause a </a:t>
            </a:r>
            <a:r>
              <a:rPr lang="en-US" sz="900" kern="1200" dirty="0" err="1">
                <a:solidFill>
                  <a:schemeClr val="tx1"/>
                </a:solidFill>
                <a:effectLst/>
                <a:latin typeface="+mn-lt"/>
                <a:ea typeface="+mn-ea"/>
                <a:cs typeface="+mn-cs"/>
              </a:rPr>
              <a:t>dystroglycanopathy</a:t>
            </a:r>
            <a:r>
              <a:rPr lang="en-US" sz="900" kern="1200" dirty="0">
                <a:solidFill>
                  <a:schemeClr val="tx1"/>
                </a:solidFill>
                <a:effectLst/>
                <a:latin typeface="+mn-lt"/>
                <a:ea typeface="+mn-ea"/>
                <a:cs typeface="+mn-cs"/>
              </a:rPr>
              <a:t>. Core M2 can be formed if a branching β1-6GlcNAc is added. Core M1 and M2 are elongated by Gal and may terminate with </a:t>
            </a:r>
            <a:r>
              <a:rPr lang="en-US" sz="900" kern="1200" dirty="0" err="1">
                <a:solidFill>
                  <a:schemeClr val="tx1"/>
                </a:solidFill>
                <a:effectLst/>
                <a:latin typeface="+mn-lt"/>
                <a:ea typeface="+mn-ea"/>
                <a:cs typeface="+mn-cs"/>
              </a:rPr>
              <a:t>Fuc</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Sia</a:t>
            </a:r>
            <a:r>
              <a:rPr lang="en-US" sz="900" kern="1200" dirty="0">
                <a:solidFill>
                  <a:schemeClr val="tx1"/>
                </a:solidFill>
                <a:effectLst/>
                <a:latin typeface="+mn-lt"/>
                <a:ea typeface="+mn-ea"/>
                <a:cs typeface="+mn-cs"/>
              </a:rPr>
              <a:t>, and </a:t>
            </a:r>
            <a:r>
              <a:rPr lang="en-US" sz="900" kern="1200" dirty="0" err="1">
                <a:solidFill>
                  <a:schemeClr val="tx1"/>
                </a:solidFill>
                <a:effectLst/>
                <a:latin typeface="+mn-lt"/>
                <a:ea typeface="+mn-ea"/>
                <a:cs typeface="+mn-cs"/>
              </a:rPr>
              <a:t>GlcA</a:t>
            </a:r>
            <a:r>
              <a:rPr lang="en-US" sz="900" kern="1200" dirty="0">
                <a:solidFill>
                  <a:schemeClr val="tx1"/>
                </a:solidFill>
                <a:effectLst/>
                <a:latin typeface="+mn-lt"/>
                <a:ea typeface="+mn-ea"/>
                <a:cs typeface="+mn-cs"/>
              </a:rPr>
              <a:t> with optional </a:t>
            </a:r>
            <a:r>
              <a:rPr lang="en-US" sz="900" kern="1200" dirty="0" err="1">
                <a:solidFill>
                  <a:schemeClr val="tx1"/>
                </a:solidFill>
                <a:effectLst/>
                <a:latin typeface="+mn-lt"/>
                <a:ea typeface="+mn-ea"/>
                <a:cs typeface="+mn-cs"/>
              </a:rPr>
              <a:t>sulfation</a:t>
            </a:r>
            <a:r>
              <a:rPr lang="en-US" sz="900" kern="1200" dirty="0">
                <a:solidFill>
                  <a:schemeClr val="tx1"/>
                </a:solidFill>
                <a:effectLst/>
                <a:latin typeface="+mn-lt"/>
                <a:ea typeface="+mn-ea"/>
                <a:cs typeface="+mn-cs"/>
              </a:rPr>
              <a:t>. None of the genes responsible for adding the terminal sugars have been associated with </a:t>
            </a:r>
            <a:r>
              <a:rPr lang="en-US" sz="900" kern="1200" dirty="0" err="1">
                <a:solidFill>
                  <a:schemeClr val="tx1"/>
                </a:solidFill>
                <a:effectLst/>
                <a:latin typeface="+mn-lt"/>
                <a:ea typeface="+mn-ea"/>
                <a:cs typeface="+mn-cs"/>
              </a:rPr>
              <a:t>dystroglycanopathies</a:t>
            </a:r>
            <a:r>
              <a:rPr lang="en-US" sz="900" kern="1200" dirty="0">
                <a:solidFill>
                  <a:schemeClr val="tx1"/>
                </a:solidFill>
                <a:effectLst/>
                <a:latin typeface="+mn-lt"/>
                <a:ea typeface="+mn-ea"/>
                <a:cs typeface="+mn-cs"/>
              </a:rPr>
              <a:t>. After the addition of the β1-4GlcNAc, core M3 is elongated with </a:t>
            </a:r>
            <a:r>
              <a:rPr lang="en-US" sz="900" kern="1200" dirty="0" err="1">
                <a:solidFill>
                  <a:schemeClr val="tx1"/>
                </a:solidFill>
                <a:effectLst/>
                <a:latin typeface="+mn-lt"/>
                <a:ea typeface="+mn-ea"/>
                <a:cs typeface="+mn-cs"/>
              </a:rPr>
              <a:t>GalNAc</a:t>
            </a:r>
            <a:r>
              <a:rPr lang="en-US" sz="900" kern="1200" dirty="0">
                <a:solidFill>
                  <a:schemeClr val="tx1"/>
                </a:solidFill>
                <a:effectLst/>
                <a:latin typeface="+mn-lt"/>
                <a:ea typeface="+mn-ea"/>
                <a:cs typeface="+mn-cs"/>
              </a:rPr>
              <a:t>, and then the Man is 6-O-phosphorylated via a specific kinase (POMK, also known as SGK196). With help of POMGNT1, FKTN and FKRP can act to add two ribitol-5-phosphate units to the </a:t>
            </a:r>
            <a:r>
              <a:rPr lang="en-US" sz="900" kern="1200" dirty="0" err="1">
                <a:solidFill>
                  <a:schemeClr val="tx1"/>
                </a:solidFill>
                <a:effectLst/>
                <a:latin typeface="+mn-lt"/>
                <a:ea typeface="+mn-ea"/>
                <a:cs typeface="+mn-cs"/>
              </a:rPr>
              <a:t>GalNAc</a:t>
            </a:r>
            <a:r>
              <a:rPr lang="en-US" sz="900" kern="1200" dirty="0">
                <a:solidFill>
                  <a:schemeClr val="tx1"/>
                </a:solidFill>
                <a:effectLst/>
                <a:latin typeface="+mn-lt"/>
                <a:ea typeface="+mn-ea"/>
                <a:cs typeface="+mn-cs"/>
              </a:rPr>
              <a:t> residue that is then extended with a single </a:t>
            </a:r>
            <a:r>
              <a:rPr lang="en-US" sz="900" kern="1200" dirty="0" err="1">
                <a:solidFill>
                  <a:schemeClr val="tx1"/>
                </a:solidFill>
                <a:effectLst/>
                <a:latin typeface="+mn-lt"/>
                <a:ea typeface="+mn-ea"/>
                <a:cs typeface="+mn-cs"/>
              </a:rPr>
              <a:t>Xyl</a:t>
            </a:r>
            <a:r>
              <a:rPr lang="en-US" sz="900" kern="1200" dirty="0">
                <a:solidFill>
                  <a:schemeClr val="tx1"/>
                </a:solidFill>
                <a:effectLst/>
                <a:latin typeface="+mn-lt"/>
                <a:ea typeface="+mn-ea"/>
                <a:cs typeface="+mn-cs"/>
              </a:rPr>
              <a:t> and </a:t>
            </a:r>
            <a:r>
              <a:rPr lang="en-US" sz="900" kern="1200" dirty="0" err="1">
                <a:solidFill>
                  <a:schemeClr val="tx1"/>
                </a:solidFill>
                <a:effectLst/>
                <a:latin typeface="+mn-lt"/>
                <a:ea typeface="+mn-ea"/>
                <a:cs typeface="+mn-cs"/>
              </a:rPr>
              <a:t>GlcA</a:t>
            </a:r>
            <a:r>
              <a:rPr lang="en-US" sz="900" kern="1200" dirty="0">
                <a:solidFill>
                  <a:schemeClr val="tx1"/>
                </a:solidFill>
                <a:effectLst/>
                <a:latin typeface="+mn-lt"/>
                <a:ea typeface="+mn-ea"/>
                <a:cs typeface="+mn-cs"/>
              </a:rPr>
              <a:t> by TMEM5 and B4GAT1, respectively. Ribitol-5-phosphate used by FKTN and FKRP is synthesized from CDP-</a:t>
            </a:r>
            <a:r>
              <a:rPr lang="en-US" sz="900" kern="1200" dirty="0" err="1">
                <a:solidFill>
                  <a:schemeClr val="tx1"/>
                </a:solidFill>
                <a:effectLst/>
                <a:latin typeface="+mn-lt"/>
                <a:ea typeface="+mn-ea"/>
                <a:cs typeface="+mn-cs"/>
              </a:rPr>
              <a:t>ribitol</a:t>
            </a:r>
            <a:r>
              <a:rPr lang="en-US" sz="900" kern="1200" dirty="0">
                <a:solidFill>
                  <a:schemeClr val="tx1"/>
                </a:solidFill>
                <a:effectLst/>
                <a:latin typeface="+mn-lt"/>
                <a:ea typeface="+mn-ea"/>
                <a:cs typeface="+mn-cs"/>
              </a:rPr>
              <a:t> by CRPAA, also known as ISPD. Mutations in these genes (</a:t>
            </a:r>
            <a:r>
              <a:rPr lang="en-US" sz="900" i="1" kern="1200" dirty="0">
                <a:solidFill>
                  <a:schemeClr val="tx1"/>
                </a:solidFill>
                <a:effectLst/>
                <a:latin typeface="+mn-lt"/>
                <a:ea typeface="+mn-ea"/>
                <a:cs typeface="+mn-cs"/>
              </a:rPr>
              <a:t>B3GALNT2</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POMK</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FKTN</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FKRP</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CRPPA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TMEM5</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B4Gat1</a:t>
            </a:r>
            <a:r>
              <a:rPr lang="en-US" sz="900" kern="1200" dirty="0">
                <a:solidFill>
                  <a:schemeClr val="tx1"/>
                </a:solidFill>
                <a:effectLst/>
                <a:latin typeface="+mn-lt"/>
                <a:ea typeface="+mn-ea"/>
                <a:cs typeface="+mn-cs"/>
              </a:rPr>
              <a:t>) can cause a </a:t>
            </a:r>
            <a:r>
              <a:rPr lang="en-US" sz="900" kern="1200" dirty="0" err="1">
                <a:solidFill>
                  <a:schemeClr val="tx1"/>
                </a:solidFill>
                <a:effectLst/>
                <a:latin typeface="+mn-lt"/>
                <a:ea typeface="+mn-ea"/>
                <a:cs typeface="+mn-cs"/>
              </a:rPr>
              <a:t>dystroglycanopathy</a:t>
            </a:r>
            <a:r>
              <a:rPr lang="en-US" sz="900" kern="1200" dirty="0">
                <a:solidFill>
                  <a:schemeClr val="tx1"/>
                </a:solidFill>
                <a:effectLst/>
                <a:latin typeface="+mn-lt"/>
                <a:ea typeface="+mn-ea"/>
                <a:cs typeface="+mn-cs"/>
              </a:rPr>
              <a:t>. The last defined step in core M3 biosynthesis is using this </a:t>
            </a:r>
            <a:r>
              <a:rPr lang="en-US" sz="900" kern="1200" dirty="0" err="1">
                <a:solidFill>
                  <a:schemeClr val="tx1"/>
                </a:solidFill>
                <a:effectLst/>
                <a:latin typeface="+mn-lt"/>
                <a:ea typeface="+mn-ea"/>
                <a:cs typeface="+mn-cs"/>
              </a:rPr>
              <a:t>Xyl-GlcA</a:t>
            </a:r>
            <a:r>
              <a:rPr lang="en-US" sz="900" kern="1200" dirty="0">
                <a:solidFill>
                  <a:schemeClr val="tx1"/>
                </a:solidFill>
                <a:effectLst/>
                <a:latin typeface="+mn-lt"/>
                <a:ea typeface="+mn-ea"/>
                <a:cs typeface="+mn-cs"/>
              </a:rPr>
              <a:t> primer for the stepwise addition of </a:t>
            </a:r>
            <a:r>
              <a:rPr lang="en-US" sz="900" kern="1200" dirty="0" err="1">
                <a:solidFill>
                  <a:schemeClr val="tx1"/>
                </a:solidFill>
                <a:effectLst/>
                <a:latin typeface="+mn-lt"/>
                <a:ea typeface="+mn-ea"/>
                <a:cs typeface="+mn-cs"/>
              </a:rPr>
              <a:t>Xyl</a:t>
            </a:r>
            <a:r>
              <a:rPr lang="en-US" sz="900" kern="1200" dirty="0">
                <a:solidFill>
                  <a:schemeClr val="tx1"/>
                </a:solidFill>
                <a:effectLst/>
                <a:latin typeface="+mn-lt"/>
                <a:ea typeface="+mn-ea"/>
                <a:cs typeface="+mn-cs"/>
              </a:rPr>
              <a:t> and </a:t>
            </a:r>
            <a:r>
              <a:rPr lang="en-US" sz="900" kern="1200" dirty="0" err="1">
                <a:solidFill>
                  <a:schemeClr val="tx1"/>
                </a:solidFill>
                <a:effectLst/>
                <a:latin typeface="+mn-lt"/>
                <a:ea typeface="+mn-ea"/>
                <a:cs typeface="+mn-cs"/>
              </a:rPr>
              <a:t>GlcA</a:t>
            </a:r>
            <a:r>
              <a:rPr lang="en-US" sz="900" kern="1200" dirty="0">
                <a:solidFill>
                  <a:schemeClr val="tx1"/>
                </a:solidFill>
                <a:effectLst/>
                <a:latin typeface="+mn-lt"/>
                <a:ea typeface="+mn-ea"/>
                <a:cs typeface="+mn-cs"/>
              </a:rPr>
              <a:t> to form a GAG-like repeating disaccharide termed </a:t>
            </a:r>
            <a:r>
              <a:rPr lang="en-US" sz="900" kern="1200" dirty="0" err="1">
                <a:solidFill>
                  <a:schemeClr val="tx1"/>
                </a:solidFill>
                <a:effectLst/>
                <a:latin typeface="+mn-lt"/>
                <a:ea typeface="+mn-ea"/>
                <a:cs typeface="+mn-cs"/>
              </a:rPr>
              <a:t>matriglycan</a:t>
            </a:r>
            <a:r>
              <a:rPr lang="en-US" sz="900" kern="1200" dirty="0">
                <a:solidFill>
                  <a:schemeClr val="tx1"/>
                </a:solidFill>
                <a:effectLst/>
                <a:latin typeface="+mn-lt"/>
                <a:ea typeface="+mn-ea"/>
                <a:cs typeface="+mn-cs"/>
              </a:rPr>
              <a:t>. This is catalyzed by the enzyme encoded by </a:t>
            </a:r>
            <a:r>
              <a:rPr lang="en-US" sz="900" i="1" kern="1200" dirty="0">
                <a:solidFill>
                  <a:schemeClr val="tx1"/>
                </a:solidFill>
                <a:effectLst/>
                <a:latin typeface="+mn-lt"/>
                <a:ea typeface="+mn-ea"/>
                <a:cs typeface="+mn-cs"/>
              </a:rPr>
              <a:t>LARGE1</a:t>
            </a:r>
            <a:r>
              <a:rPr lang="en-US" sz="900" kern="1200" dirty="0">
                <a:solidFill>
                  <a:schemeClr val="tx1"/>
                </a:solidFill>
                <a:effectLst/>
                <a:latin typeface="+mn-lt"/>
                <a:ea typeface="+mn-ea"/>
                <a:cs typeface="+mn-cs"/>
              </a:rPr>
              <a:t> (or its homolog </a:t>
            </a:r>
            <a:r>
              <a:rPr lang="en-US" sz="900" i="1" kern="1200" dirty="0">
                <a:solidFill>
                  <a:schemeClr val="tx1"/>
                </a:solidFill>
                <a:effectLst/>
                <a:latin typeface="+mn-lt"/>
                <a:ea typeface="+mn-ea"/>
                <a:cs typeface="+mn-cs"/>
              </a:rPr>
              <a:t>GYLTL1B</a:t>
            </a:r>
            <a:r>
              <a:rPr lang="en-US" sz="900" kern="1200" dirty="0">
                <a:solidFill>
                  <a:schemeClr val="tx1"/>
                </a:solidFill>
                <a:effectLst/>
                <a:latin typeface="+mn-lt"/>
                <a:ea typeface="+mn-ea"/>
                <a:cs typeface="+mn-cs"/>
              </a:rPr>
              <a:t>) with dual </a:t>
            </a:r>
            <a:r>
              <a:rPr lang="en-US" sz="900" kern="1200" dirty="0" err="1">
                <a:solidFill>
                  <a:schemeClr val="tx1"/>
                </a:solidFill>
                <a:effectLst/>
                <a:latin typeface="+mn-lt"/>
                <a:ea typeface="+mn-ea"/>
                <a:cs typeface="+mn-cs"/>
              </a:rPr>
              <a:t>glycosyltransferase</a:t>
            </a:r>
            <a:r>
              <a:rPr lang="en-US" sz="900" kern="1200" dirty="0">
                <a:solidFill>
                  <a:schemeClr val="tx1"/>
                </a:solidFill>
                <a:effectLst/>
                <a:latin typeface="+mn-lt"/>
                <a:ea typeface="+mn-ea"/>
                <a:cs typeface="+mn-cs"/>
              </a:rPr>
              <a:t> activities. </a:t>
            </a:r>
            <a:r>
              <a:rPr lang="en-US" sz="900" kern="1200" dirty="0" err="1">
                <a:solidFill>
                  <a:schemeClr val="tx1"/>
                </a:solidFill>
                <a:effectLst/>
                <a:latin typeface="+mn-lt"/>
                <a:ea typeface="+mn-ea"/>
                <a:cs typeface="+mn-cs"/>
              </a:rPr>
              <a:t>Matriglycan</a:t>
            </a:r>
            <a:r>
              <a:rPr lang="en-US" sz="900" kern="1200" dirty="0">
                <a:solidFill>
                  <a:schemeClr val="tx1"/>
                </a:solidFill>
                <a:effectLst/>
                <a:latin typeface="+mn-lt"/>
                <a:ea typeface="+mn-ea"/>
                <a:cs typeface="+mn-cs"/>
              </a:rPr>
              <a:t> binds </a:t>
            </a:r>
            <a:r>
              <a:rPr lang="en-US" sz="900" kern="1200" dirty="0" err="1">
                <a:solidFill>
                  <a:schemeClr val="tx1"/>
                </a:solidFill>
                <a:effectLst/>
                <a:latin typeface="+mn-lt"/>
                <a:ea typeface="+mn-ea"/>
                <a:cs typeface="+mn-cs"/>
              </a:rPr>
              <a:t>laminin</a:t>
            </a:r>
            <a:r>
              <a:rPr lang="en-US" sz="900" kern="1200" dirty="0">
                <a:solidFill>
                  <a:schemeClr val="tx1"/>
                </a:solidFill>
                <a:effectLst/>
                <a:latin typeface="+mn-lt"/>
                <a:ea typeface="+mn-ea"/>
                <a:cs typeface="+mn-cs"/>
              </a:rPr>
              <a:t> to α-DG and its reduction or loss is believed to be the cause of most of the </a:t>
            </a:r>
            <a:r>
              <a:rPr lang="en-US" sz="900" kern="1200" dirty="0" err="1">
                <a:solidFill>
                  <a:schemeClr val="tx1"/>
                </a:solidFill>
                <a:effectLst/>
                <a:latin typeface="+mn-lt"/>
                <a:ea typeface="+mn-ea"/>
                <a:cs typeface="+mn-cs"/>
              </a:rPr>
              <a:t>dystroglycanopathies</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POMGNT1</a:t>
            </a:r>
            <a:r>
              <a:rPr lang="en-US" sz="900" kern="1200" dirty="0">
                <a:solidFill>
                  <a:schemeClr val="tx1"/>
                </a:solidFill>
                <a:effectLst/>
                <a:latin typeface="+mn-lt"/>
                <a:ea typeface="+mn-ea"/>
                <a:cs typeface="+mn-cs"/>
              </a:rPr>
              <a:t> mutations being the exception).</a:t>
            </a:r>
          </a:p>
        </p:txBody>
      </p:sp>
    </p:spTree>
    <p:extLst>
      <p:ext uri="{BB962C8B-B14F-4D97-AF65-F5344CB8AC3E}">
        <p14:creationId xmlns:p14="http://schemas.microsoft.com/office/powerpoint/2010/main" val="1430016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33</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19.1. </a:t>
            </a:r>
            <a:r>
              <a:rPr lang="en-US" sz="900" kern="1200" dirty="0">
                <a:solidFill>
                  <a:schemeClr val="tx1"/>
                </a:solidFill>
                <a:effectLst/>
                <a:latin typeface="+mn-lt"/>
                <a:ea typeface="+mn-ea"/>
                <a:cs typeface="+mn-cs"/>
              </a:rPr>
              <a:t>Many nuclear, mitochondrial, and cytoplasmic proteins are modified by monosaccharides of O-linked </a:t>
            </a:r>
            <a:r>
              <a:rPr lang="el-GR" sz="900" kern="1200" dirty="0">
                <a:solidFill>
                  <a:schemeClr val="tx1"/>
                </a:solidFill>
                <a:effectLst/>
                <a:latin typeface="Calibri"/>
                <a:ea typeface="+mn-ea"/>
                <a:cs typeface="+mn-cs"/>
                <a:sym typeface="Symbol"/>
              </a:rPr>
              <a:t>β</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N</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acetylglucosamine</a:t>
            </a:r>
            <a:r>
              <a:rPr lang="en-US" sz="900" kern="1200" dirty="0">
                <a:solidFill>
                  <a:schemeClr val="tx1"/>
                </a:solidFill>
                <a:effectLst/>
                <a:latin typeface="+mn-lt"/>
                <a:ea typeface="+mn-ea"/>
                <a:cs typeface="+mn-cs"/>
              </a:rPr>
              <a:t> (O-</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In mammals, O-</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is dynamically added and removed from proteins by just two enzymes, the O-</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transferase (OGT) and the O-</a:t>
            </a:r>
            <a:r>
              <a:rPr lang="en-US" sz="900" kern="1200" dirty="0" err="1">
                <a:solidFill>
                  <a:schemeClr val="tx1"/>
                </a:solidFill>
                <a:effectLst/>
                <a:latin typeface="+mn-lt"/>
                <a:ea typeface="+mn-ea"/>
                <a:cs typeface="+mn-cs"/>
              </a:rPr>
              <a:t>GlcNAcase</a:t>
            </a:r>
            <a:r>
              <a:rPr lang="en-US" sz="900" kern="1200" dirty="0">
                <a:solidFill>
                  <a:schemeClr val="tx1"/>
                </a:solidFill>
                <a:effectLst/>
                <a:latin typeface="+mn-lt"/>
                <a:ea typeface="+mn-ea"/>
                <a:cs typeface="+mn-cs"/>
              </a:rPr>
              <a:t> (OGA). On a subset of proteins, O-</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competes with phosphorylation for </a:t>
            </a:r>
            <a:r>
              <a:rPr lang="en-US" sz="900" kern="1200" dirty="0" err="1">
                <a:solidFill>
                  <a:schemeClr val="tx1"/>
                </a:solidFill>
                <a:effectLst/>
                <a:latin typeface="+mn-lt"/>
                <a:ea typeface="+mn-ea"/>
                <a:cs typeface="+mn-cs"/>
              </a:rPr>
              <a:t>Ser</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Thr</a:t>
            </a:r>
            <a:r>
              <a:rPr lang="en-US" sz="900" kern="1200" dirty="0">
                <a:solidFill>
                  <a:schemeClr val="tx1"/>
                </a:solidFill>
                <a:effectLst/>
                <a:latin typeface="+mn-lt"/>
                <a:ea typeface="+mn-ea"/>
                <a:cs typeface="+mn-cs"/>
              </a:rPr>
              <a:t> residues. Evidence suggests that some proteins are rapidly cycled between phosphorylated and glycosylated states by protein complexes composed of OGT and protein phosphatase 1 </a:t>
            </a:r>
            <a:r>
              <a:rPr lang="el-GR" sz="900" kern="1200" dirty="0">
                <a:solidFill>
                  <a:schemeClr val="tx1"/>
                </a:solidFill>
                <a:effectLst/>
                <a:latin typeface="+mn-lt"/>
                <a:ea typeface="+mn-ea"/>
                <a:cs typeface="+mn-cs"/>
                <a:sym typeface="Symbol"/>
              </a:rPr>
              <a:t>β</a:t>
            </a:r>
            <a:r>
              <a:rPr lang="en-US" sz="900" kern="1200" dirty="0">
                <a:solidFill>
                  <a:schemeClr val="tx1"/>
                </a:solidFill>
                <a:effectLst/>
                <a:latin typeface="+mn-lt"/>
                <a:ea typeface="+mn-ea"/>
                <a:cs typeface="+mn-cs"/>
              </a:rPr>
              <a:t>, </a:t>
            </a:r>
            <a:r>
              <a:rPr lang="el-GR" sz="900" kern="1200" dirty="0">
                <a:solidFill>
                  <a:schemeClr val="tx1"/>
                </a:solidFill>
                <a:effectLst/>
                <a:latin typeface="Calibri"/>
                <a:ea typeface="+mn-ea"/>
                <a:cs typeface="+mn-cs"/>
                <a:sym typeface="Symbol"/>
              </a:rPr>
              <a:t>γ</a:t>
            </a:r>
            <a:r>
              <a:rPr lang="en-US" sz="900" kern="1200" dirty="0">
                <a:solidFill>
                  <a:schemeClr val="tx1"/>
                </a:solidFill>
                <a:effectLst/>
                <a:latin typeface="+mn-lt"/>
                <a:ea typeface="+mn-ea"/>
                <a:cs typeface="+mn-cs"/>
              </a:rPr>
              <a:t>, or OGA and protein kinases.</a:t>
            </a:r>
          </a:p>
        </p:txBody>
      </p:sp>
    </p:spTree>
    <p:extLst>
      <p:ext uri="{BB962C8B-B14F-4D97-AF65-F5344CB8AC3E}">
        <p14:creationId xmlns:p14="http://schemas.microsoft.com/office/powerpoint/2010/main" val="14300164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34</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50.1. </a:t>
            </a:r>
            <a:r>
              <a:rPr lang="en-US" sz="900" kern="1200" dirty="0" err="1">
                <a:solidFill>
                  <a:schemeClr val="tx1"/>
                </a:solidFill>
                <a:effectLst/>
                <a:latin typeface="+mn-lt"/>
                <a:ea typeface="+mn-ea"/>
                <a:cs typeface="+mn-cs"/>
              </a:rPr>
              <a:t>Glycosidases</a:t>
            </a:r>
            <a:r>
              <a:rPr lang="en-US" sz="900" kern="1200" dirty="0">
                <a:solidFill>
                  <a:schemeClr val="tx1"/>
                </a:solidFill>
                <a:effectLst/>
                <a:latin typeface="+mn-lt"/>
                <a:ea typeface="+mn-ea"/>
                <a:cs typeface="+mn-cs"/>
              </a:rPr>
              <a:t> used for structural analysis. (Left) A </a:t>
            </a:r>
            <a:r>
              <a:rPr lang="en-US" sz="900" kern="1200" dirty="0" err="1">
                <a:solidFill>
                  <a:schemeClr val="tx1"/>
                </a:solidFill>
                <a:effectLst/>
                <a:latin typeface="+mn-lt"/>
                <a:ea typeface="+mn-ea"/>
                <a:cs typeface="+mn-cs"/>
              </a:rPr>
              <a:t>biantennary</a:t>
            </a:r>
            <a:r>
              <a:rPr lang="en-US" sz="900" kern="1200" dirty="0">
                <a:solidFill>
                  <a:schemeClr val="tx1"/>
                </a:solidFill>
                <a:effectLst/>
                <a:latin typeface="+mn-lt"/>
                <a:ea typeface="+mn-ea"/>
                <a:cs typeface="+mn-cs"/>
              </a:rPr>
              <a:t> N-glycan is shown with </a:t>
            </a:r>
            <a:r>
              <a:rPr lang="en-US" sz="900" kern="1200" dirty="0" err="1">
                <a:solidFill>
                  <a:schemeClr val="tx1"/>
                </a:solidFill>
                <a:effectLst/>
                <a:latin typeface="+mn-lt"/>
                <a:ea typeface="+mn-ea"/>
                <a:cs typeface="+mn-cs"/>
              </a:rPr>
              <a:t>exoglycosidases</a:t>
            </a:r>
            <a:r>
              <a:rPr lang="en-US" sz="900" kern="1200" dirty="0">
                <a:solidFill>
                  <a:schemeClr val="tx1"/>
                </a:solidFill>
                <a:effectLst/>
                <a:latin typeface="+mn-lt"/>
                <a:ea typeface="+mn-ea"/>
                <a:cs typeface="+mn-cs"/>
              </a:rPr>
              <a:t> that remove each monosaccharide sequentially. </a:t>
            </a:r>
            <a:r>
              <a:rPr lang="en-US" sz="900" kern="1200" dirty="0" err="1">
                <a:solidFill>
                  <a:schemeClr val="tx1"/>
                </a:solidFill>
                <a:effectLst/>
                <a:latin typeface="+mn-lt"/>
                <a:ea typeface="+mn-ea"/>
                <a:cs typeface="+mn-cs"/>
              </a:rPr>
              <a:t>Exoglycosidases</a:t>
            </a:r>
            <a:r>
              <a:rPr lang="en-US" sz="900" kern="1200" dirty="0">
                <a:solidFill>
                  <a:schemeClr val="tx1"/>
                </a:solidFill>
                <a:effectLst/>
                <a:latin typeface="+mn-lt"/>
                <a:ea typeface="+mn-ea"/>
                <a:cs typeface="+mn-cs"/>
              </a:rPr>
              <a:t> act only on terminal sugars. Also shown are </a:t>
            </a:r>
            <a:r>
              <a:rPr lang="en-US" sz="900" kern="1200" dirty="0" err="1">
                <a:solidFill>
                  <a:schemeClr val="tx1"/>
                </a:solidFill>
                <a:effectLst/>
                <a:latin typeface="+mn-lt"/>
                <a:ea typeface="+mn-ea"/>
                <a:cs typeface="+mn-cs"/>
              </a:rPr>
              <a:t>endoglycosidases</a:t>
            </a:r>
            <a:r>
              <a:rPr lang="en-US" sz="900" kern="1200" dirty="0">
                <a:solidFill>
                  <a:schemeClr val="tx1"/>
                </a:solidFill>
                <a:effectLst/>
                <a:latin typeface="+mn-lt"/>
                <a:ea typeface="+mn-ea"/>
                <a:cs typeface="+mn-cs"/>
              </a:rPr>
              <a:t> that digest in the core region of the N-glycan. N-</a:t>
            </a:r>
            <a:r>
              <a:rPr lang="en-US" sz="900" kern="1200" dirty="0" err="1">
                <a:solidFill>
                  <a:schemeClr val="tx1"/>
                </a:solidFill>
                <a:effectLst/>
                <a:latin typeface="+mn-lt"/>
                <a:ea typeface="+mn-ea"/>
                <a:cs typeface="+mn-cs"/>
              </a:rPr>
              <a:t>Glycanase</a:t>
            </a:r>
            <a:r>
              <a:rPr lang="en-US" sz="900" kern="1200" dirty="0">
                <a:solidFill>
                  <a:schemeClr val="tx1"/>
                </a:solidFill>
                <a:effectLst/>
                <a:latin typeface="+mn-lt"/>
                <a:ea typeface="+mn-ea"/>
                <a:cs typeface="+mn-cs"/>
              </a:rPr>
              <a:t> cleaves the </a:t>
            </a:r>
            <a:r>
              <a:rPr lang="en-US" sz="900" kern="1200" dirty="0" err="1">
                <a:solidFill>
                  <a:schemeClr val="tx1"/>
                </a:solidFill>
                <a:effectLst/>
                <a:latin typeface="+mn-lt"/>
                <a:ea typeface="+mn-ea"/>
                <a:cs typeface="+mn-cs"/>
              </a:rPr>
              <a:t>GlcNAc-Asn</a:t>
            </a:r>
            <a:r>
              <a:rPr lang="en-US" sz="900" kern="1200" dirty="0">
                <a:solidFill>
                  <a:schemeClr val="tx1"/>
                </a:solidFill>
                <a:effectLst/>
                <a:latin typeface="+mn-lt"/>
                <a:ea typeface="+mn-ea"/>
                <a:cs typeface="+mn-cs"/>
              </a:rPr>
              <a:t> bond, releasing the N-glycan and converting </a:t>
            </a:r>
            <a:r>
              <a:rPr lang="en-US" sz="900" kern="1200" dirty="0" err="1">
                <a:solidFill>
                  <a:schemeClr val="tx1"/>
                </a:solidFill>
                <a:effectLst/>
                <a:latin typeface="+mn-lt"/>
                <a:ea typeface="+mn-ea"/>
                <a:cs typeface="+mn-cs"/>
              </a:rPr>
              <a:t>Asn</a:t>
            </a:r>
            <a:r>
              <a:rPr lang="en-US" sz="900" kern="1200" dirty="0">
                <a:solidFill>
                  <a:schemeClr val="tx1"/>
                </a:solidFill>
                <a:effectLst/>
                <a:latin typeface="+mn-lt"/>
                <a:ea typeface="+mn-ea"/>
                <a:cs typeface="+mn-cs"/>
              </a:rPr>
              <a:t> into Asp, which is diagnostic of an N-glycan site. Endo F cleaves between the core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residues and therefore leaves a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with or without an attached </a:t>
            </a:r>
            <a:r>
              <a:rPr lang="en-US" sz="900" kern="1200" dirty="0" err="1">
                <a:solidFill>
                  <a:schemeClr val="tx1"/>
                </a:solidFill>
                <a:effectLst/>
                <a:latin typeface="+mn-lt"/>
                <a:ea typeface="+mn-ea"/>
                <a:cs typeface="+mn-cs"/>
              </a:rPr>
              <a:t>fucose</a:t>
            </a:r>
            <a:r>
              <a:rPr lang="en-US" sz="900" kern="1200" dirty="0">
                <a:solidFill>
                  <a:schemeClr val="tx1"/>
                </a:solidFill>
                <a:effectLst/>
                <a:latin typeface="+mn-lt"/>
                <a:ea typeface="+mn-ea"/>
                <a:cs typeface="+mn-cs"/>
              </a:rPr>
              <a:t>, linked to the protein. (Right) Endo H cleaves between the core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residues of </a:t>
            </a:r>
            <a:r>
              <a:rPr lang="en-US" sz="900" kern="1200" dirty="0" err="1">
                <a:solidFill>
                  <a:schemeClr val="tx1"/>
                </a:solidFill>
                <a:effectLst/>
                <a:latin typeface="+mn-lt"/>
                <a:ea typeface="+mn-ea"/>
                <a:cs typeface="+mn-cs"/>
              </a:rPr>
              <a:t>oligomannose</a:t>
            </a:r>
            <a:r>
              <a:rPr lang="en-US" sz="900" kern="1200" dirty="0">
                <a:solidFill>
                  <a:schemeClr val="tx1"/>
                </a:solidFill>
                <a:effectLst/>
                <a:latin typeface="+mn-lt"/>
                <a:ea typeface="+mn-ea"/>
                <a:cs typeface="+mn-cs"/>
              </a:rPr>
              <a:t> or hybrid N-</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that have at least four Man residues as shown. Endo H does not act on complex N-</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14300164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35</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56.3. </a:t>
            </a:r>
            <a:r>
              <a:rPr lang="en-US" sz="900" dirty="0">
                <a:effectLst/>
                <a:latin typeface="+mn-lt"/>
                <a:ea typeface="Calibri" panose="020F0502020204030204" pitchFamily="34" charset="0"/>
                <a:cs typeface="Dubai" panose="020B0503030403030204" pitchFamily="34" charset="-78"/>
              </a:rPr>
              <a:t>(</a:t>
            </a:r>
            <a:r>
              <a:rPr lang="en-US" sz="900" i="1" dirty="0">
                <a:effectLst/>
                <a:latin typeface="+mn-lt"/>
                <a:ea typeface="Calibri" panose="020F0502020204030204" pitchFamily="34" charset="0"/>
                <a:cs typeface="Dubai" panose="020B0503030403030204" pitchFamily="34" charset="-78"/>
              </a:rPr>
              <a:t>A</a:t>
            </a:r>
            <a:r>
              <a:rPr lang="en-US" sz="900" dirty="0">
                <a:effectLst/>
                <a:latin typeface="+mn-lt"/>
                <a:ea typeface="Calibri" panose="020F0502020204030204" pitchFamily="34" charset="0"/>
                <a:cs typeface="Dubai" panose="020B0503030403030204" pitchFamily="34" charset="-78"/>
              </a:rPr>
              <a:t>) A complex N-glycan with glycosyltransferases responsible for each reaction. Combinatorial knockout of the glycosyltransferase isoenzyme genes indicated led to the identification of the primary genes (highlighted in </a:t>
            </a:r>
            <a:r>
              <a:rPr lang="en-US" sz="900" i="1" dirty="0">
                <a:effectLst/>
                <a:latin typeface="+mn-lt"/>
                <a:ea typeface="Calibri" panose="020F0502020204030204" pitchFamily="34" charset="0"/>
                <a:cs typeface="Dubai" panose="020B0503030403030204" pitchFamily="34" charset="-78"/>
              </a:rPr>
              <a:t>bold</a:t>
            </a:r>
            <a:r>
              <a:rPr lang="en-US" sz="900" dirty="0">
                <a:effectLst/>
                <a:latin typeface="+mn-lt"/>
                <a:ea typeface="Calibri" panose="020F0502020204030204" pitchFamily="34" charset="0"/>
                <a:cs typeface="Dubai" panose="020B0503030403030204" pitchFamily="34" charset="-78"/>
              </a:rPr>
              <a:t>) controlling N-glycan branching (</a:t>
            </a:r>
            <a:r>
              <a:rPr lang="en-US" sz="900" i="1" dirty="0" err="1">
                <a:effectLst/>
                <a:latin typeface="+mn-lt"/>
                <a:ea typeface="Calibri" panose="020F0502020204030204" pitchFamily="34" charset="0"/>
                <a:cs typeface="Dubai" panose="020B0503030403030204" pitchFamily="34" charset="-78"/>
              </a:rPr>
              <a:t>Mgat</a:t>
            </a:r>
            <a:r>
              <a:rPr lang="en-US" sz="900" dirty="0" err="1">
                <a:effectLst/>
                <a:latin typeface="+mn-lt"/>
                <a:ea typeface="Calibri" panose="020F0502020204030204" pitchFamily="34" charset="0"/>
                <a:cs typeface="Dubai" panose="020B0503030403030204" pitchFamily="34" charset="-78"/>
              </a:rPr>
              <a:t>s</a:t>
            </a:r>
            <a:r>
              <a:rPr lang="en-US" sz="900" dirty="0">
                <a:effectLst/>
                <a:latin typeface="+mn-lt"/>
                <a:ea typeface="Calibri" panose="020F0502020204030204" pitchFamily="34" charset="0"/>
                <a:cs typeface="Dubai" panose="020B0503030403030204" pitchFamily="34" charset="-78"/>
              </a:rPr>
              <a:t>), elongation (</a:t>
            </a:r>
            <a:r>
              <a:rPr lang="en-US" sz="900" i="1" dirty="0">
                <a:effectLst/>
                <a:latin typeface="+mn-lt"/>
                <a:ea typeface="Calibri" panose="020F0502020204030204" pitchFamily="34" charset="0"/>
                <a:cs typeface="Dubai" panose="020B0503030403030204" pitchFamily="34" charset="-78"/>
              </a:rPr>
              <a:t>B3gnt</a:t>
            </a:r>
            <a:r>
              <a:rPr lang="en-US" sz="900" dirty="0">
                <a:effectLst/>
                <a:latin typeface="+mn-lt"/>
                <a:ea typeface="Calibri" panose="020F0502020204030204" pitchFamily="34" charset="0"/>
                <a:cs typeface="Dubai" panose="020B0503030403030204" pitchFamily="34" charset="-78"/>
              </a:rPr>
              <a:t>s and </a:t>
            </a:r>
            <a:r>
              <a:rPr lang="en-US" sz="900" i="1" dirty="0">
                <a:effectLst/>
                <a:latin typeface="+mn-lt"/>
                <a:ea typeface="Calibri" panose="020F0502020204030204" pitchFamily="34" charset="0"/>
                <a:cs typeface="Dubai" panose="020B0503030403030204" pitchFamily="34" charset="-78"/>
              </a:rPr>
              <a:t>B4galt</a:t>
            </a:r>
            <a:r>
              <a:rPr lang="en-US" sz="900" dirty="0">
                <a:effectLst/>
                <a:latin typeface="+mn-lt"/>
                <a:ea typeface="Calibri" panose="020F0502020204030204" pitchFamily="34" charset="0"/>
                <a:cs typeface="Dubai" panose="020B0503030403030204" pitchFamily="34" charset="-78"/>
              </a:rPr>
              <a:t>s), and sialylation (</a:t>
            </a:r>
            <a:r>
              <a:rPr lang="en-US" sz="900" i="1" dirty="0">
                <a:effectLst/>
                <a:latin typeface="+mn-lt"/>
                <a:ea typeface="Calibri" panose="020F0502020204030204" pitchFamily="34" charset="0"/>
                <a:cs typeface="Dubai" panose="020B0503030403030204" pitchFamily="34" charset="-78"/>
              </a:rPr>
              <a:t>St3gal</a:t>
            </a:r>
            <a:r>
              <a:rPr lang="en-US" sz="900" dirty="0">
                <a:effectLst/>
                <a:latin typeface="+mn-lt"/>
                <a:ea typeface="Calibri" panose="020F0502020204030204" pitchFamily="34" charset="0"/>
                <a:cs typeface="Dubai" panose="020B0503030403030204" pitchFamily="34" charset="-78"/>
              </a:rPr>
              <a:t>s) in Chinese hamster ovary (CHO) cells. The methods discussed are equally applicable to the glycosyltransferases responsible for other types of glycosylation. (</a:t>
            </a:r>
            <a:r>
              <a:rPr lang="en-US" sz="900" i="1" dirty="0">
                <a:effectLst/>
                <a:latin typeface="+mn-lt"/>
                <a:ea typeface="Calibri" panose="020F0502020204030204" pitchFamily="34" charset="0"/>
                <a:cs typeface="Dubai" panose="020B0503030403030204" pitchFamily="34" charset="-78"/>
              </a:rPr>
              <a:t>B</a:t>
            </a:r>
            <a:r>
              <a:rPr lang="en-US" sz="900" dirty="0">
                <a:effectLst/>
                <a:latin typeface="+mn-lt"/>
                <a:ea typeface="Calibri" panose="020F0502020204030204" pitchFamily="34" charset="0"/>
                <a:cs typeface="Dubai" panose="020B0503030403030204" pitchFamily="34" charset="-78"/>
              </a:rPr>
              <a:t>) A generalized scheme for genetically altering the expression of different classes of glycans on cells. Gene deletions, insertions, or activation of glycosyltransferases can be used to generate isogenic cell lines that display different glycan features on endogenous surface glycoconjugates. Libraries of such engineered isogenic cells can be used to determine binding specificities of lectins, toxins, antibodies, or viruses. For illustration, isogenic cells with selective loss of different types of glycans are shown (loss of elaborated N-glycans [KO </a:t>
            </a:r>
            <a:r>
              <a:rPr lang="en-US" sz="900" i="1" dirty="0">
                <a:effectLst/>
                <a:latin typeface="+mn-lt"/>
                <a:ea typeface="Calibri" panose="020F0502020204030204" pitchFamily="34" charset="0"/>
                <a:cs typeface="Dubai" panose="020B0503030403030204" pitchFamily="34" charset="-78"/>
              </a:rPr>
              <a:t>MGAT1</a:t>
            </a:r>
            <a:r>
              <a:rPr lang="en-US" sz="900" dirty="0">
                <a:effectLst/>
                <a:latin typeface="+mn-lt"/>
                <a:ea typeface="Calibri" panose="020F0502020204030204" pitchFamily="34" charset="0"/>
                <a:cs typeface="Dubai" panose="020B0503030403030204" pitchFamily="34" charset="-78"/>
              </a:rPr>
              <a:t>], O-glycans [KO </a:t>
            </a:r>
            <a:r>
              <a:rPr lang="en-US" sz="900" i="1" dirty="0">
                <a:effectLst/>
                <a:latin typeface="+mn-lt"/>
                <a:ea typeface="Calibri" panose="020F0502020204030204" pitchFamily="34" charset="0"/>
                <a:cs typeface="Dubai" panose="020B0503030403030204" pitchFamily="34" charset="-78"/>
              </a:rPr>
              <a:t>C1GALT1</a:t>
            </a:r>
            <a:r>
              <a:rPr lang="en-US" sz="900" dirty="0">
                <a:effectLst/>
                <a:latin typeface="+mn-lt"/>
                <a:ea typeface="Calibri" panose="020F0502020204030204" pitchFamily="34" charset="0"/>
                <a:cs typeface="Dubai" panose="020B0503030403030204" pitchFamily="34" charset="-78"/>
              </a:rPr>
              <a:t>], and glycosphingolipids [KO </a:t>
            </a:r>
            <a:r>
              <a:rPr lang="en-US" sz="900" i="1" dirty="0">
                <a:effectLst/>
                <a:latin typeface="+mn-lt"/>
                <a:ea typeface="Calibri" panose="020F0502020204030204" pitchFamily="34" charset="0"/>
                <a:cs typeface="Dubai" panose="020B0503030403030204" pitchFamily="34" charset="-78"/>
              </a:rPr>
              <a:t>B4GALT5/6</a:t>
            </a:r>
            <a:r>
              <a:rPr lang="en-US" sz="900" dirty="0">
                <a:effectLst/>
                <a:latin typeface="+mn-lt"/>
                <a:ea typeface="Calibri" panose="020F0502020204030204" pitchFamily="34" charset="0"/>
                <a:cs typeface="Dubai" panose="020B0503030403030204" pitchFamily="34" charset="-78"/>
              </a:rPr>
              <a:t>]).</a:t>
            </a:r>
            <a:endParaRPr lang="en-US" sz="900" kern="1200" dirty="0">
              <a:solidFill>
                <a:schemeClr val="tx1"/>
              </a:solidFill>
              <a:effectLst/>
              <a:latin typeface="+mn-lt"/>
              <a:ea typeface="+mn-ea"/>
              <a:cs typeface="Dubai" panose="020B0503030403030204" pitchFamily="34" charset="-78"/>
            </a:endParaRPr>
          </a:p>
        </p:txBody>
      </p:sp>
    </p:spTree>
    <p:extLst>
      <p:ext uri="{BB962C8B-B14F-4D97-AF65-F5344CB8AC3E}">
        <p14:creationId xmlns:p14="http://schemas.microsoft.com/office/powerpoint/2010/main" val="1430016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4</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9.3. </a:t>
            </a:r>
            <a:r>
              <a:rPr lang="en-US" sz="900" kern="1200" dirty="0">
                <a:solidFill>
                  <a:schemeClr val="tx1"/>
                </a:solidFill>
                <a:effectLst/>
                <a:latin typeface="+mn-lt"/>
                <a:ea typeface="+mn-ea"/>
                <a:cs typeface="+mn-cs"/>
              </a:rPr>
              <a:t>Synthesis of Dolichol-P-P-GlcNAc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Man</a:t>
            </a:r>
            <a:r>
              <a:rPr lang="en-US" sz="900" kern="1200" baseline="-25000" dirty="0">
                <a:solidFill>
                  <a:schemeClr val="tx1"/>
                </a:solidFill>
                <a:effectLst/>
                <a:latin typeface="+mn-lt"/>
                <a:ea typeface="+mn-ea"/>
                <a:cs typeface="+mn-cs"/>
              </a:rPr>
              <a:t>9</a:t>
            </a:r>
            <a:r>
              <a:rPr lang="en-US" sz="900" kern="1200" dirty="0">
                <a:solidFill>
                  <a:schemeClr val="tx1"/>
                </a:solidFill>
                <a:effectLst/>
                <a:latin typeface="+mn-lt"/>
                <a:ea typeface="+mn-ea"/>
                <a:cs typeface="+mn-cs"/>
              </a:rPr>
              <a:t>Glc</a:t>
            </a:r>
            <a:r>
              <a:rPr lang="en-US" sz="900" kern="1200" baseline="-25000" dirty="0">
                <a:solidFill>
                  <a:schemeClr val="tx1"/>
                </a:solidFill>
                <a:effectLst/>
                <a:latin typeface="+mn-lt"/>
                <a:ea typeface="+mn-ea"/>
                <a:cs typeface="+mn-cs"/>
              </a:rPr>
              <a:t>3</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Dolichol</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red squiggle</a:t>
            </a:r>
            <a:r>
              <a:rPr lang="en-US" sz="900" kern="1200" dirty="0">
                <a:solidFill>
                  <a:schemeClr val="tx1"/>
                </a:solidFill>
                <a:effectLst/>
                <a:latin typeface="+mn-lt"/>
                <a:ea typeface="+mn-ea"/>
                <a:cs typeface="+mn-cs"/>
              </a:rPr>
              <a:t>) phosphate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 located on the cytoplasmic face of the endoplasmic reticulum (ER) membrane receives GlcNAc-1-P from UDP-</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in the cytoplasm to generate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-P-P-</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-P-P-</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is extended to Dol-P-P-GlcNAc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Man</a:t>
            </a:r>
            <a:r>
              <a:rPr lang="en-US" sz="900" kern="1200" baseline="-25000" dirty="0">
                <a:solidFill>
                  <a:schemeClr val="tx1"/>
                </a:solidFill>
                <a:effectLst/>
                <a:latin typeface="+mn-lt"/>
                <a:ea typeface="+mn-ea"/>
                <a:cs typeface="+mn-cs"/>
              </a:rPr>
              <a:t>5</a:t>
            </a:r>
            <a:r>
              <a:rPr lang="en-US" sz="900" kern="1200" dirty="0">
                <a:solidFill>
                  <a:schemeClr val="tx1"/>
                </a:solidFill>
                <a:effectLst/>
                <a:latin typeface="+mn-lt"/>
                <a:ea typeface="+mn-ea"/>
                <a:cs typeface="+mn-cs"/>
              </a:rPr>
              <a:t> before being “flipped” across the ER membrane to the </a:t>
            </a:r>
            <a:r>
              <a:rPr lang="en-US" sz="900" kern="1200" dirty="0" err="1">
                <a:solidFill>
                  <a:schemeClr val="tx1"/>
                </a:solidFill>
                <a:effectLst/>
                <a:latin typeface="+mn-lt"/>
                <a:ea typeface="+mn-ea"/>
                <a:cs typeface="+mn-cs"/>
              </a:rPr>
              <a:t>lumenal</a:t>
            </a:r>
            <a:r>
              <a:rPr lang="en-US" sz="900" kern="1200" dirty="0">
                <a:solidFill>
                  <a:schemeClr val="tx1"/>
                </a:solidFill>
                <a:effectLst/>
                <a:latin typeface="+mn-lt"/>
                <a:ea typeface="+mn-ea"/>
                <a:cs typeface="+mn-cs"/>
              </a:rPr>
              <a:t> side. Subsequently, four Man residues are added from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-P-Man and three </a:t>
            </a:r>
            <a:r>
              <a:rPr lang="en-US" sz="900" kern="1200" dirty="0" err="1">
                <a:solidFill>
                  <a:schemeClr val="tx1"/>
                </a:solidFill>
                <a:effectLst/>
                <a:latin typeface="+mn-lt"/>
                <a:ea typeface="+mn-ea"/>
                <a:cs typeface="+mn-cs"/>
              </a:rPr>
              <a:t>Glc</a:t>
            </a:r>
            <a:r>
              <a:rPr lang="en-US" sz="900" kern="1200" dirty="0">
                <a:solidFill>
                  <a:schemeClr val="tx1"/>
                </a:solidFill>
                <a:effectLst/>
                <a:latin typeface="+mn-lt"/>
                <a:ea typeface="+mn-ea"/>
                <a:cs typeface="+mn-cs"/>
              </a:rPr>
              <a:t> residues from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a:t>
            </a:r>
            <a:r>
              <a:rPr lang="en-US" sz="900" kern="1200" dirty="0" err="1">
                <a:solidFill>
                  <a:schemeClr val="tx1"/>
                </a:solidFill>
                <a:effectLst/>
                <a:latin typeface="+mn-lt"/>
                <a:ea typeface="+mn-ea"/>
                <a:cs typeface="+mn-cs"/>
              </a:rPr>
              <a:t>Glc</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-P-Man and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a:t>
            </a:r>
            <a:r>
              <a:rPr lang="en-US" sz="900" kern="1200" dirty="0" err="1">
                <a:solidFill>
                  <a:schemeClr val="tx1"/>
                </a:solidFill>
                <a:effectLst/>
                <a:latin typeface="+mn-lt"/>
                <a:ea typeface="+mn-ea"/>
                <a:cs typeface="+mn-cs"/>
              </a:rPr>
              <a:t>Glc</a:t>
            </a:r>
            <a:r>
              <a:rPr lang="en-US" sz="900" kern="1200" dirty="0">
                <a:solidFill>
                  <a:schemeClr val="tx1"/>
                </a:solidFill>
                <a:effectLst/>
                <a:latin typeface="+mn-lt"/>
                <a:ea typeface="+mn-ea"/>
                <a:cs typeface="+mn-cs"/>
              </a:rPr>
              <a:t> are also made on the cytoplasmic side of the ER membrane and “flipped” onto the </a:t>
            </a:r>
            <a:r>
              <a:rPr lang="en-US" sz="900" kern="1200" dirty="0" err="1">
                <a:solidFill>
                  <a:schemeClr val="tx1"/>
                </a:solidFill>
                <a:effectLst/>
                <a:latin typeface="+mn-lt"/>
                <a:ea typeface="+mn-ea"/>
                <a:cs typeface="+mn-cs"/>
              </a:rPr>
              <a:t>lumenal</a:t>
            </a:r>
            <a:r>
              <a:rPr lang="en-US" sz="900" kern="1200" dirty="0">
                <a:solidFill>
                  <a:schemeClr val="tx1"/>
                </a:solidFill>
                <a:effectLst/>
                <a:latin typeface="+mn-lt"/>
                <a:ea typeface="+mn-ea"/>
                <a:cs typeface="+mn-cs"/>
              </a:rPr>
              <a:t> side. Yeast mutants defective in an </a:t>
            </a:r>
            <a:r>
              <a:rPr lang="en-US" sz="900" i="1" kern="1200" dirty="0" err="1">
                <a:solidFill>
                  <a:schemeClr val="tx1"/>
                </a:solidFill>
                <a:effectLst/>
                <a:latin typeface="+mn-lt"/>
                <a:ea typeface="+mn-ea"/>
                <a:cs typeface="+mn-cs"/>
              </a:rPr>
              <a:t>alg</a:t>
            </a:r>
            <a:r>
              <a:rPr lang="en-US" sz="900" kern="1200" dirty="0">
                <a:solidFill>
                  <a:schemeClr val="tx1"/>
                </a:solidFill>
                <a:effectLst/>
                <a:latin typeface="+mn-lt"/>
                <a:ea typeface="+mn-ea"/>
                <a:cs typeface="+mn-cs"/>
              </a:rPr>
              <a:t> (asparagine-linked glycosylation) gene were used to identify the ALG enzyme responsible for many reactions. The 14-sugar oligosaccharide is transferred to the </a:t>
            </a:r>
            <a:r>
              <a:rPr lang="en-US" sz="900" kern="1200" dirty="0" err="1">
                <a:solidFill>
                  <a:schemeClr val="tx1"/>
                </a:solidFill>
                <a:effectLst/>
                <a:latin typeface="+mn-lt"/>
                <a:ea typeface="+mn-ea"/>
                <a:cs typeface="+mn-cs"/>
              </a:rPr>
              <a:t>Asn</a:t>
            </a:r>
            <a:r>
              <a:rPr lang="en-US" sz="900" kern="1200" dirty="0">
                <a:solidFill>
                  <a:schemeClr val="tx1"/>
                </a:solidFill>
                <a:effectLst/>
                <a:latin typeface="+mn-lt"/>
                <a:ea typeface="+mn-ea"/>
                <a:cs typeface="+mn-cs"/>
              </a:rPr>
              <a:t> side chain within the </a:t>
            </a:r>
            <a:r>
              <a:rPr lang="en-US" sz="900" kern="1200" dirty="0" err="1">
                <a:solidFill>
                  <a:schemeClr val="tx1"/>
                </a:solidFill>
                <a:effectLst/>
                <a:latin typeface="+mn-lt"/>
                <a:ea typeface="+mn-ea"/>
                <a:cs typeface="+mn-cs"/>
              </a:rPr>
              <a:t>sequon</a:t>
            </a:r>
            <a:r>
              <a:rPr lang="en-US" sz="900" kern="1200" dirty="0">
                <a:solidFill>
                  <a:schemeClr val="tx1"/>
                </a:solidFill>
                <a:effectLst/>
                <a:latin typeface="+mn-lt"/>
                <a:ea typeface="+mn-ea"/>
                <a:cs typeface="+mn-cs"/>
              </a:rPr>
              <a:t> N-X-S/T by an </a:t>
            </a:r>
            <a:r>
              <a:rPr lang="en-US" sz="900" kern="1200" dirty="0" err="1">
                <a:solidFill>
                  <a:schemeClr val="tx1"/>
                </a:solidFill>
                <a:effectLst/>
                <a:latin typeface="+mn-lt"/>
                <a:ea typeface="+mn-ea"/>
                <a:cs typeface="+mn-cs"/>
              </a:rPr>
              <a:t>oligosaccharyltransferase</a:t>
            </a:r>
            <a:r>
              <a:rPr lang="en-US" sz="900" kern="1200" dirty="0">
                <a:solidFill>
                  <a:schemeClr val="tx1"/>
                </a:solidFill>
                <a:effectLst/>
                <a:latin typeface="+mn-lt"/>
                <a:ea typeface="+mn-ea"/>
                <a:cs typeface="+mn-cs"/>
              </a:rPr>
              <a:t> complex (OST) of 8-9 </a:t>
            </a:r>
            <a:r>
              <a:rPr lang="en-US" sz="900" kern="1200" dirty="0" err="1">
                <a:solidFill>
                  <a:schemeClr val="tx1"/>
                </a:solidFill>
                <a:effectLst/>
                <a:latin typeface="+mn-lt"/>
                <a:ea typeface="+mn-ea"/>
                <a:cs typeface="+mn-cs"/>
              </a:rPr>
              <a:t>transmembrane</a:t>
            </a:r>
            <a:r>
              <a:rPr lang="en-US" sz="900" kern="1200" dirty="0">
                <a:solidFill>
                  <a:schemeClr val="tx1"/>
                </a:solidFill>
                <a:effectLst/>
                <a:latin typeface="+mn-lt"/>
                <a:ea typeface="+mn-ea"/>
                <a:cs typeface="+mn-cs"/>
              </a:rPr>
              <a:t> proteins. In mammalian cells, the OSTA complex is associated with the </a:t>
            </a:r>
            <a:r>
              <a:rPr lang="en-US" sz="900" kern="1200" dirty="0" err="1">
                <a:solidFill>
                  <a:schemeClr val="tx1"/>
                </a:solidFill>
                <a:effectLst/>
                <a:latin typeface="+mn-lt"/>
                <a:ea typeface="+mn-ea"/>
                <a:cs typeface="+mn-cs"/>
              </a:rPr>
              <a:t>translocon</a:t>
            </a:r>
            <a:r>
              <a:rPr lang="en-US" sz="900" kern="1200" dirty="0">
                <a:solidFill>
                  <a:schemeClr val="tx1"/>
                </a:solidFill>
                <a:effectLst/>
                <a:latin typeface="+mn-lt"/>
                <a:ea typeface="+mn-ea"/>
                <a:cs typeface="+mn-cs"/>
              </a:rPr>
              <a:t> in the ER membrane and preferentially glycosylates nascent polypeptides traversing the </a:t>
            </a:r>
            <a:r>
              <a:rPr lang="en-US" sz="900" kern="1200" dirty="0" err="1">
                <a:solidFill>
                  <a:schemeClr val="tx1"/>
                </a:solidFill>
                <a:effectLst/>
                <a:latin typeface="+mn-lt"/>
                <a:ea typeface="+mn-ea"/>
                <a:cs typeface="+mn-cs"/>
              </a:rPr>
              <a:t>translocon</a:t>
            </a:r>
            <a:r>
              <a:rPr lang="en-US" sz="900" kern="1200" dirty="0">
                <a:solidFill>
                  <a:schemeClr val="tx1"/>
                </a:solidFill>
                <a:effectLst/>
                <a:latin typeface="+mn-lt"/>
                <a:ea typeface="+mn-ea"/>
                <a:cs typeface="+mn-cs"/>
              </a:rPr>
              <a:t>, whereas the OSTB complex modifies proteins that have left the </a:t>
            </a:r>
            <a:r>
              <a:rPr lang="en-US" sz="900" kern="1200" dirty="0" err="1">
                <a:solidFill>
                  <a:schemeClr val="tx1"/>
                </a:solidFill>
                <a:effectLst/>
                <a:latin typeface="+mn-lt"/>
                <a:ea typeface="+mn-ea"/>
                <a:cs typeface="+mn-cs"/>
              </a:rPr>
              <a:t>translocon</a:t>
            </a:r>
            <a:r>
              <a:rPr lang="en-US" sz="900" kern="1200" dirty="0">
                <a:solidFill>
                  <a:schemeClr val="tx1"/>
                </a:solidFill>
                <a:effectLst/>
                <a:latin typeface="+mn-lt"/>
                <a:ea typeface="+mn-ea"/>
                <a:cs typeface="+mn-cs"/>
              </a:rPr>
              <a:t> and are in the ER lumen. Enzyme names are from the Human Genome Nomenclature Committee (HGNC).</a:t>
            </a:r>
          </a:p>
        </p:txBody>
      </p:sp>
    </p:spTree>
    <p:extLst>
      <p:ext uri="{BB962C8B-B14F-4D97-AF65-F5344CB8AC3E}">
        <p14:creationId xmlns:p14="http://schemas.microsoft.com/office/powerpoint/2010/main" val="1430016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5</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9.4. </a:t>
            </a:r>
            <a:r>
              <a:rPr lang="en-US" sz="900" kern="1200" dirty="0">
                <a:solidFill>
                  <a:schemeClr val="tx1"/>
                </a:solidFill>
                <a:effectLst/>
                <a:latin typeface="+mn-lt"/>
                <a:ea typeface="+mn-ea"/>
                <a:cs typeface="+mn-cs"/>
              </a:rPr>
              <a:t>Processing and maturation of an N-glycan. The mature glycan attached to </a:t>
            </a:r>
            <a:r>
              <a:rPr lang="en-US" sz="900" kern="1200" dirty="0" err="1">
                <a:solidFill>
                  <a:schemeClr val="tx1"/>
                </a:solidFill>
                <a:effectLst/>
                <a:latin typeface="+mn-lt"/>
                <a:ea typeface="+mn-ea"/>
                <a:cs typeface="+mn-cs"/>
              </a:rPr>
              <a:t>Dol</a:t>
            </a:r>
            <a:r>
              <a:rPr lang="en-US" sz="900" kern="1200" dirty="0">
                <a:solidFill>
                  <a:schemeClr val="tx1"/>
                </a:solidFill>
                <a:effectLst/>
                <a:latin typeface="+mn-lt"/>
                <a:ea typeface="+mn-ea"/>
                <a:cs typeface="+mn-cs"/>
              </a:rPr>
              <a:t>-P-P (Figure 9.3) is usually transferred to </a:t>
            </a:r>
            <a:r>
              <a:rPr lang="en-US" sz="900" kern="1200" dirty="0" err="1">
                <a:solidFill>
                  <a:schemeClr val="tx1"/>
                </a:solidFill>
                <a:effectLst/>
                <a:latin typeface="+mn-lt"/>
                <a:ea typeface="+mn-ea"/>
                <a:cs typeface="+mn-cs"/>
              </a:rPr>
              <a:t>Asn</a:t>
            </a:r>
            <a:r>
              <a:rPr lang="en-US" sz="900" kern="1200" dirty="0">
                <a:solidFill>
                  <a:schemeClr val="tx1"/>
                </a:solidFill>
                <a:effectLst/>
                <a:latin typeface="+mn-lt"/>
                <a:ea typeface="+mn-ea"/>
                <a:cs typeface="+mn-cs"/>
              </a:rPr>
              <a:t>-X-</a:t>
            </a:r>
            <a:r>
              <a:rPr lang="en-US" sz="900" kern="1200" dirty="0" err="1">
                <a:solidFill>
                  <a:schemeClr val="tx1"/>
                </a:solidFill>
                <a:effectLst/>
                <a:latin typeface="+mn-lt"/>
                <a:ea typeface="+mn-ea"/>
                <a:cs typeface="+mn-cs"/>
              </a:rPr>
              <a:t>Ser</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Thr</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sequons</a:t>
            </a:r>
            <a:r>
              <a:rPr lang="en-US" sz="900" kern="1200" dirty="0">
                <a:solidFill>
                  <a:schemeClr val="tx1"/>
                </a:solidFill>
                <a:effectLst/>
                <a:latin typeface="+mn-lt"/>
                <a:ea typeface="+mn-ea"/>
                <a:cs typeface="+mn-cs"/>
              </a:rPr>
              <a:t> during protein synthesis as proteins are being </a:t>
            </a:r>
            <a:r>
              <a:rPr lang="en-US" sz="900" kern="1200" dirty="0" err="1">
                <a:solidFill>
                  <a:schemeClr val="tx1"/>
                </a:solidFill>
                <a:effectLst/>
                <a:latin typeface="+mn-lt"/>
                <a:ea typeface="+mn-ea"/>
                <a:cs typeface="+mn-cs"/>
              </a:rPr>
              <a:t>translocated</a:t>
            </a:r>
            <a:r>
              <a:rPr lang="en-US" sz="900" kern="1200" dirty="0">
                <a:solidFill>
                  <a:schemeClr val="tx1"/>
                </a:solidFill>
                <a:effectLst/>
                <a:latin typeface="+mn-lt"/>
                <a:ea typeface="+mn-ea"/>
                <a:cs typeface="+mn-cs"/>
              </a:rPr>
              <a:t> into the endoplasmic reticulum (ER). Some transfer also occurs after translocation is complete. Following transfer of Glc</a:t>
            </a:r>
            <a:r>
              <a:rPr lang="en-US" sz="900" kern="1200" baseline="-25000" dirty="0">
                <a:solidFill>
                  <a:schemeClr val="tx1"/>
                </a:solidFill>
                <a:effectLst/>
                <a:latin typeface="+mn-lt"/>
                <a:ea typeface="+mn-ea"/>
                <a:cs typeface="+mn-cs"/>
              </a:rPr>
              <a:t>3</a:t>
            </a:r>
            <a:r>
              <a:rPr lang="en-US" sz="900" kern="1200" dirty="0">
                <a:solidFill>
                  <a:schemeClr val="tx1"/>
                </a:solidFill>
                <a:effectLst/>
                <a:latin typeface="+mn-lt"/>
                <a:ea typeface="+mn-ea"/>
                <a:cs typeface="+mn-cs"/>
              </a:rPr>
              <a:t>Man</a:t>
            </a:r>
            <a:r>
              <a:rPr lang="en-US" sz="900" kern="1200" baseline="-25000" dirty="0">
                <a:solidFill>
                  <a:schemeClr val="tx1"/>
                </a:solidFill>
                <a:effectLst/>
                <a:latin typeface="+mn-lt"/>
                <a:ea typeface="+mn-ea"/>
                <a:cs typeface="+mn-cs"/>
              </a:rPr>
              <a:t>9</a:t>
            </a:r>
            <a:r>
              <a:rPr lang="en-US" sz="900" kern="1200" dirty="0">
                <a:solidFill>
                  <a:schemeClr val="tx1"/>
                </a:solidFill>
                <a:effectLst/>
                <a:latin typeface="+mn-lt"/>
                <a:ea typeface="+mn-ea"/>
                <a:cs typeface="+mn-cs"/>
              </a:rPr>
              <a:t>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 to protein, </a:t>
            </a:r>
            <a:r>
              <a:rPr lang="en-US" sz="900" kern="1200" dirty="0" err="1">
                <a:solidFill>
                  <a:schemeClr val="tx1"/>
                </a:solidFill>
                <a:effectLst/>
                <a:latin typeface="+mn-lt"/>
                <a:ea typeface="+mn-ea"/>
                <a:cs typeface="+mn-cs"/>
              </a:rPr>
              <a:t>glucosidases</a:t>
            </a:r>
            <a:r>
              <a:rPr lang="en-US" sz="900" kern="1200" dirty="0">
                <a:solidFill>
                  <a:schemeClr val="tx1"/>
                </a:solidFill>
                <a:effectLst/>
                <a:latin typeface="+mn-lt"/>
                <a:ea typeface="+mn-ea"/>
                <a:cs typeface="+mn-cs"/>
              </a:rPr>
              <a:t> in the ER remove three </a:t>
            </a:r>
            <a:r>
              <a:rPr lang="en-US" sz="900" kern="1200" dirty="0" err="1">
                <a:solidFill>
                  <a:schemeClr val="tx1"/>
                </a:solidFill>
                <a:effectLst/>
                <a:latin typeface="+mn-lt"/>
                <a:ea typeface="+mn-ea"/>
                <a:cs typeface="+mn-cs"/>
              </a:rPr>
              <a:t>Glc</a:t>
            </a:r>
            <a:r>
              <a:rPr lang="en-US" sz="900" kern="1200" dirty="0">
                <a:solidFill>
                  <a:schemeClr val="tx1"/>
                </a:solidFill>
                <a:effectLst/>
                <a:latin typeface="+mn-lt"/>
                <a:ea typeface="+mn-ea"/>
                <a:cs typeface="+mn-cs"/>
              </a:rPr>
              <a:t> residues, and ER </a:t>
            </a:r>
            <a:r>
              <a:rPr lang="en-US" sz="900" kern="1200" dirty="0" err="1">
                <a:solidFill>
                  <a:schemeClr val="tx1"/>
                </a:solidFill>
                <a:effectLst/>
                <a:latin typeface="+mn-lt"/>
                <a:ea typeface="+mn-ea"/>
                <a:cs typeface="+mn-cs"/>
              </a:rPr>
              <a:t>mannosidase</a:t>
            </a:r>
            <a:r>
              <a:rPr lang="en-US" sz="900" kern="1200" dirty="0">
                <a:solidFill>
                  <a:schemeClr val="tx1"/>
                </a:solidFill>
                <a:effectLst/>
                <a:latin typeface="+mn-lt"/>
                <a:ea typeface="+mn-ea"/>
                <a:cs typeface="+mn-cs"/>
              </a:rPr>
              <a:t> removes a Man residue. These reactions are intimately associated with the folding of the glycoprotein assisted by the </a:t>
            </a:r>
            <a:r>
              <a:rPr lang="en-US" sz="900" kern="1200" dirty="0" err="1">
                <a:solidFill>
                  <a:schemeClr val="tx1"/>
                </a:solidFill>
                <a:effectLst/>
                <a:latin typeface="+mn-lt"/>
                <a:ea typeface="+mn-ea"/>
                <a:cs typeface="+mn-cs"/>
              </a:rPr>
              <a:t>lectins</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calnexin</a:t>
            </a:r>
            <a:r>
              <a:rPr lang="en-US" sz="900" kern="1200" dirty="0">
                <a:solidFill>
                  <a:schemeClr val="tx1"/>
                </a:solidFill>
                <a:effectLst/>
                <a:latin typeface="+mn-lt"/>
                <a:ea typeface="+mn-ea"/>
                <a:cs typeface="+mn-cs"/>
              </a:rPr>
              <a:t> and </a:t>
            </a:r>
            <a:r>
              <a:rPr lang="en-US" sz="900" kern="1200" dirty="0" err="1">
                <a:solidFill>
                  <a:schemeClr val="tx1"/>
                </a:solidFill>
                <a:effectLst/>
                <a:latin typeface="+mn-lt"/>
                <a:ea typeface="+mn-ea"/>
                <a:cs typeface="+mn-cs"/>
              </a:rPr>
              <a:t>calreticulin</a:t>
            </a:r>
            <a:r>
              <a:rPr lang="en-US" sz="900" kern="1200" dirty="0">
                <a:solidFill>
                  <a:schemeClr val="tx1"/>
                </a:solidFill>
                <a:effectLst/>
                <a:latin typeface="+mn-lt"/>
                <a:ea typeface="+mn-ea"/>
                <a:cs typeface="+mn-cs"/>
              </a:rPr>
              <a:t> and the </a:t>
            </a:r>
            <a:r>
              <a:rPr lang="en-US" sz="900" kern="1200" dirty="0" err="1">
                <a:solidFill>
                  <a:schemeClr val="tx1"/>
                </a:solidFill>
                <a:effectLst/>
                <a:latin typeface="+mn-lt"/>
                <a:ea typeface="+mn-ea"/>
                <a:cs typeface="+mn-cs"/>
              </a:rPr>
              <a:t>UDP-glucose:glycoprotein</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glucosyltransferase</a:t>
            </a:r>
            <a:r>
              <a:rPr lang="en-US" sz="900" kern="1200" dirty="0">
                <a:solidFill>
                  <a:schemeClr val="tx1"/>
                </a:solidFill>
                <a:effectLst/>
                <a:latin typeface="+mn-lt"/>
                <a:ea typeface="+mn-ea"/>
                <a:cs typeface="+mn-cs"/>
              </a:rPr>
              <a:t> (UGGT), which together determine whether the glycoprotein with Man</a:t>
            </a:r>
            <a:r>
              <a:rPr lang="en-US" sz="900" kern="1200" baseline="-25000" dirty="0">
                <a:solidFill>
                  <a:schemeClr val="tx1"/>
                </a:solidFill>
                <a:effectLst/>
                <a:latin typeface="+mn-lt"/>
                <a:ea typeface="+mn-ea"/>
                <a:cs typeface="+mn-cs"/>
              </a:rPr>
              <a:t>9</a:t>
            </a:r>
            <a:r>
              <a:rPr lang="en-US" sz="900" kern="1200" dirty="0">
                <a:solidFill>
                  <a:schemeClr val="tx1"/>
                </a:solidFill>
                <a:effectLst/>
                <a:latin typeface="+mn-lt"/>
                <a:ea typeface="+mn-ea"/>
                <a:cs typeface="+mn-cs"/>
              </a:rPr>
              <a:t>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 continues to the Golgi or is degraded (Chapter 39). For </a:t>
            </a:r>
            <a:r>
              <a:rPr lang="en-US" sz="900" kern="1200" dirty="0" err="1">
                <a:solidFill>
                  <a:schemeClr val="tx1"/>
                </a:solidFill>
                <a:effectLst/>
                <a:latin typeface="+mn-lt"/>
                <a:ea typeface="+mn-ea"/>
                <a:cs typeface="+mn-cs"/>
              </a:rPr>
              <a:t>misfolded</a:t>
            </a:r>
            <a:r>
              <a:rPr lang="en-US" sz="900" kern="1200" dirty="0">
                <a:solidFill>
                  <a:schemeClr val="tx1"/>
                </a:solidFill>
                <a:effectLst/>
                <a:latin typeface="+mn-lt"/>
                <a:ea typeface="+mn-ea"/>
                <a:cs typeface="+mn-cs"/>
              </a:rPr>
              <a:t> proteins in the ER, mannose trimming by ER degradation-enhancing α-</a:t>
            </a:r>
            <a:r>
              <a:rPr lang="en-US" sz="900" kern="1200" dirty="0" err="1">
                <a:solidFill>
                  <a:schemeClr val="tx1"/>
                </a:solidFill>
                <a:effectLst/>
                <a:latin typeface="+mn-lt"/>
                <a:ea typeface="+mn-ea"/>
                <a:cs typeface="+mn-cs"/>
              </a:rPr>
              <a:t>mannosidase</a:t>
            </a:r>
            <a:r>
              <a:rPr lang="en-US" sz="900" kern="1200" dirty="0">
                <a:solidFill>
                  <a:schemeClr val="tx1"/>
                </a:solidFill>
                <a:effectLst/>
                <a:latin typeface="+mn-lt"/>
                <a:ea typeface="+mn-ea"/>
                <a:cs typeface="+mn-cs"/>
              </a:rPr>
              <a:t> I−like proteins (EDEMs) leads to formation of Man</a:t>
            </a:r>
            <a:r>
              <a:rPr lang="en-US" sz="900" kern="1200" baseline="-25000" dirty="0">
                <a:solidFill>
                  <a:schemeClr val="tx1"/>
                </a:solidFill>
                <a:effectLst/>
                <a:latin typeface="+mn-lt"/>
                <a:ea typeface="+mn-ea"/>
                <a:cs typeface="+mn-cs"/>
              </a:rPr>
              <a:t>7</a:t>
            </a:r>
            <a:r>
              <a:rPr lang="en-US" sz="900" kern="1200" dirty="0">
                <a:solidFill>
                  <a:schemeClr val="tx1"/>
                </a:solidFill>
                <a:effectLst/>
                <a:latin typeface="+mn-lt"/>
                <a:ea typeface="+mn-ea"/>
                <a:cs typeface="+mn-cs"/>
              </a:rPr>
              <a:t>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 N-</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which are recognized by the </a:t>
            </a:r>
            <a:r>
              <a:rPr lang="en-US" sz="900" kern="1200" dirty="0" err="1">
                <a:solidFill>
                  <a:schemeClr val="tx1"/>
                </a:solidFill>
                <a:effectLst/>
                <a:latin typeface="+mn-lt"/>
                <a:ea typeface="+mn-ea"/>
                <a:cs typeface="+mn-cs"/>
              </a:rPr>
              <a:t>lectin</a:t>
            </a:r>
            <a:r>
              <a:rPr lang="en-US" sz="900" kern="1200" dirty="0">
                <a:solidFill>
                  <a:schemeClr val="tx1"/>
                </a:solidFill>
                <a:effectLst/>
                <a:latin typeface="+mn-lt"/>
                <a:ea typeface="+mn-ea"/>
                <a:cs typeface="+mn-cs"/>
              </a:rPr>
              <a:t> OS9, which escorts them via </a:t>
            </a:r>
            <a:r>
              <a:rPr lang="en-US" sz="900" kern="1200" dirty="0" err="1">
                <a:solidFill>
                  <a:schemeClr val="tx1"/>
                </a:solidFill>
                <a:effectLst/>
                <a:latin typeface="+mn-lt"/>
                <a:ea typeface="+mn-ea"/>
                <a:cs typeface="+mn-cs"/>
              </a:rPr>
              <a:t>retrotranslocation</a:t>
            </a:r>
            <a:r>
              <a:rPr lang="en-US" sz="900" kern="1200" dirty="0">
                <a:solidFill>
                  <a:schemeClr val="tx1"/>
                </a:solidFill>
                <a:effectLst/>
                <a:latin typeface="+mn-lt"/>
                <a:ea typeface="+mn-ea"/>
                <a:cs typeface="+mn-cs"/>
              </a:rPr>
              <a:t> into the cytoplasm for degradation (Chapter 39). The removal of the first </a:t>
            </a:r>
            <a:r>
              <a:rPr lang="en-US" sz="900" kern="1200" dirty="0" err="1">
                <a:solidFill>
                  <a:schemeClr val="tx1"/>
                </a:solidFill>
                <a:effectLst/>
                <a:latin typeface="+mn-lt"/>
                <a:ea typeface="+mn-ea"/>
                <a:cs typeface="+mn-cs"/>
              </a:rPr>
              <a:t>Glc</a:t>
            </a:r>
            <a:r>
              <a:rPr lang="en-US" sz="900" kern="1200" dirty="0">
                <a:solidFill>
                  <a:schemeClr val="tx1"/>
                </a:solidFill>
                <a:effectLst/>
                <a:latin typeface="+mn-lt"/>
                <a:ea typeface="+mn-ea"/>
                <a:cs typeface="+mn-cs"/>
              </a:rPr>
              <a:t> (and therefore all </a:t>
            </a:r>
            <a:r>
              <a:rPr lang="en-US" sz="900" kern="1200" dirty="0" err="1">
                <a:solidFill>
                  <a:schemeClr val="tx1"/>
                </a:solidFill>
                <a:effectLst/>
                <a:latin typeface="+mn-lt"/>
                <a:ea typeface="+mn-ea"/>
                <a:cs typeface="+mn-cs"/>
              </a:rPr>
              <a:t>Glc</a:t>
            </a:r>
            <a:r>
              <a:rPr lang="en-US" sz="900" kern="1200" dirty="0">
                <a:solidFill>
                  <a:schemeClr val="tx1"/>
                </a:solidFill>
                <a:effectLst/>
                <a:latin typeface="+mn-lt"/>
                <a:ea typeface="+mn-ea"/>
                <a:cs typeface="+mn-cs"/>
              </a:rPr>
              <a:t>) can be experimentally blocked by </a:t>
            </a:r>
            <a:r>
              <a:rPr lang="en-US" sz="900" kern="1200" dirty="0" err="1">
                <a:solidFill>
                  <a:schemeClr val="tx1"/>
                </a:solidFill>
                <a:effectLst/>
                <a:latin typeface="+mn-lt"/>
                <a:ea typeface="+mn-ea"/>
                <a:cs typeface="+mn-cs"/>
              </a:rPr>
              <a:t>castanospermine</a:t>
            </a:r>
            <a:r>
              <a:rPr lang="en-US" sz="900" kern="1200" dirty="0">
                <a:solidFill>
                  <a:schemeClr val="tx1"/>
                </a:solidFill>
                <a:effectLst/>
                <a:latin typeface="+mn-lt"/>
                <a:ea typeface="+mn-ea"/>
                <a:cs typeface="+mn-cs"/>
              </a:rPr>
              <a:t>, leaving Glc</a:t>
            </a:r>
            <a:r>
              <a:rPr lang="en-US" sz="900" kern="1200" baseline="-25000" dirty="0">
                <a:solidFill>
                  <a:schemeClr val="tx1"/>
                </a:solidFill>
                <a:effectLst/>
                <a:latin typeface="+mn-lt"/>
                <a:ea typeface="+mn-ea"/>
                <a:cs typeface="+mn-cs"/>
              </a:rPr>
              <a:t>3</a:t>
            </a:r>
            <a:r>
              <a:rPr lang="en-US" sz="900" kern="1200" dirty="0">
                <a:solidFill>
                  <a:schemeClr val="tx1"/>
                </a:solidFill>
                <a:effectLst/>
                <a:latin typeface="+mn-lt"/>
                <a:ea typeface="+mn-ea"/>
                <a:cs typeface="+mn-cs"/>
              </a:rPr>
              <a:t>Man</a:t>
            </a:r>
            <a:r>
              <a:rPr lang="en-US" sz="900" kern="1200" baseline="-25000" dirty="0">
                <a:solidFill>
                  <a:schemeClr val="tx1"/>
                </a:solidFill>
                <a:effectLst/>
                <a:latin typeface="+mn-lt"/>
                <a:ea typeface="+mn-ea"/>
                <a:cs typeface="+mn-cs"/>
              </a:rPr>
              <a:t>9</a:t>
            </a:r>
            <a:r>
              <a:rPr lang="en-US" sz="900" kern="1200" dirty="0">
                <a:solidFill>
                  <a:schemeClr val="tx1"/>
                </a:solidFill>
                <a:effectLst/>
                <a:latin typeface="+mn-lt"/>
                <a:ea typeface="+mn-ea"/>
                <a:cs typeface="+mn-cs"/>
              </a:rPr>
              <a:t>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 which may subsequently have terminal Man residues removed during passage through the Golgi. For most glycoproteins, additional Man residues are removed in the </a:t>
            </a:r>
            <a:r>
              <a:rPr lang="en-US" sz="900" i="1" kern="1200" dirty="0" err="1">
                <a:solidFill>
                  <a:schemeClr val="tx1"/>
                </a:solidFill>
                <a:effectLst/>
                <a:latin typeface="+mn-lt"/>
                <a:ea typeface="+mn-ea"/>
                <a:cs typeface="+mn-cs"/>
              </a:rPr>
              <a:t>cis</a:t>
            </a:r>
            <a:r>
              <a:rPr lang="en-US" sz="900" kern="1200" dirty="0">
                <a:solidFill>
                  <a:schemeClr val="tx1"/>
                </a:solidFill>
                <a:effectLst/>
                <a:latin typeface="+mn-lt"/>
                <a:ea typeface="+mn-ea"/>
                <a:cs typeface="+mn-cs"/>
              </a:rPr>
              <a:t> compartment of the Golgi by a family of </a:t>
            </a:r>
            <a:r>
              <a:rPr lang="en-US" sz="900" kern="1200" dirty="0" err="1">
                <a:solidFill>
                  <a:schemeClr val="tx1"/>
                </a:solidFill>
                <a:effectLst/>
                <a:latin typeface="+mn-lt"/>
                <a:ea typeface="+mn-ea"/>
                <a:cs typeface="+mn-cs"/>
              </a:rPr>
              <a:t>mannosidases</a:t>
            </a:r>
            <a:r>
              <a:rPr lang="en-US" sz="900" kern="1200" dirty="0">
                <a:solidFill>
                  <a:schemeClr val="tx1"/>
                </a:solidFill>
                <a:effectLst/>
                <a:latin typeface="+mn-lt"/>
                <a:ea typeface="+mn-ea"/>
                <a:cs typeface="+mn-cs"/>
              </a:rPr>
              <a:t> (MAN1A1, MAN1A2, MAN1C1) until Man</a:t>
            </a:r>
            <a:r>
              <a:rPr lang="en-US" sz="900" kern="1200" baseline="-25000" dirty="0">
                <a:solidFill>
                  <a:schemeClr val="tx1"/>
                </a:solidFill>
                <a:effectLst/>
                <a:latin typeface="+mn-lt"/>
                <a:ea typeface="+mn-ea"/>
                <a:cs typeface="+mn-cs"/>
              </a:rPr>
              <a:t>5</a:t>
            </a:r>
            <a:r>
              <a:rPr lang="en-US" sz="900" kern="1200" dirty="0">
                <a:solidFill>
                  <a:schemeClr val="tx1"/>
                </a:solidFill>
                <a:effectLst/>
                <a:latin typeface="+mn-lt"/>
                <a:ea typeface="+mn-ea"/>
                <a:cs typeface="+mn-cs"/>
              </a:rPr>
              <a:t>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 is generated. The </a:t>
            </a:r>
            <a:r>
              <a:rPr lang="en-US" sz="900" kern="1200" dirty="0" err="1">
                <a:solidFill>
                  <a:schemeClr val="tx1"/>
                </a:solidFill>
                <a:effectLst/>
                <a:latin typeface="+mn-lt"/>
                <a:ea typeface="+mn-ea"/>
                <a:cs typeface="+mn-cs"/>
              </a:rPr>
              <a:t>mannosidase</a:t>
            </a:r>
            <a:r>
              <a:rPr lang="en-US" sz="900" kern="1200" dirty="0">
                <a:solidFill>
                  <a:schemeClr val="tx1"/>
                </a:solidFill>
                <a:effectLst/>
                <a:latin typeface="+mn-lt"/>
                <a:ea typeface="+mn-ea"/>
                <a:cs typeface="+mn-cs"/>
              </a:rPr>
              <a:t> inhibitors </a:t>
            </a:r>
            <a:r>
              <a:rPr lang="en-US" sz="900" kern="1200" dirty="0" err="1">
                <a:solidFill>
                  <a:schemeClr val="tx1"/>
                </a:solidFill>
                <a:effectLst/>
                <a:latin typeface="+mn-lt"/>
                <a:ea typeface="+mn-ea"/>
                <a:cs typeface="+mn-cs"/>
              </a:rPr>
              <a:t>deoxymannojirimycin</a:t>
            </a:r>
            <a:r>
              <a:rPr lang="en-US" sz="900" kern="1200" dirty="0">
                <a:solidFill>
                  <a:schemeClr val="tx1"/>
                </a:solidFill>
                <a:effectLst/>
                <a:latin typeface="+mn-lt"/>
                <a:ea typeface="+mn-ea"/>
                <a:cs typeface="+mn-cs"/>
              </a:rPr>
              <a:t> and </a:t>
            </a:r>
            <a:r>
              <a:rPr lang="en-US" sz="900" kern="1200" dirty="0" err="1">
                <a:solidFill>
                  <a:schemeClr val="tx1"/>
                </a:solidFill>
                <a:effectLst/>
                <a:latin typeface="+mn-lt"/>
                <a:ea typeface="+mn-ea"/>
                <a:cs typeface="+mn-cs"/>
              </a:rPr>
              <a:t>kifunensine</a:t>
            </a:r>
            <a:r>
              <a:rPr lang="en-US" sz="900" kern="1200" dirty="0">
                <a:solidFill>
                  <a:schemeClr val="tx1"/>
                </a:solidFill>
                <a:effectLst/>
                <a:latin typeface="+mn-lt"/>
                <a:ea typeface="+mn-ea"/>
                <a:cs typeface="+mn-cs"/>
              </a:rPr>
              <a:t> block the removal of these Man residues, leaving Man</a:t>
            </a:r>
            <a:r>
              <a:rPr lang="en-US" sz="900" kern="1200" baseline="-25000" dirty="0">
                <a:solidFill>
                  <a:schemeClr val="tx1"/>
                </a:solidFill>
                <a:effectLst/>
                <a:latin typeface="+mn-lt"/>
                <a:ea typeface="+mn-ea"/>
                <a:cs typeface="+mn-cs"/>
              </a:rPr>
              <a:t>9</a:t>
            </a:r>
            <a:r>
              <a:rPr lang="en-US" sz="900" kern="1200" dirty="0">
                <a:solidFill>
                  <a:schemeClr val="tx1"/>
                </a:solidFill>
                <a:effectLst/>
                <a:latin typeface="+mn-lt"/>
                <a:ea typeface="+mn-ea"/>
                <a:cs typeface="+mn-cs"/>
              </a:rPr>
              <a:t>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 which is not further processed in the Golgi. The action of MGAT1 on Man</a:t>
            </a:r>
            <a:r>
              <a:rPr lang="en-US" sz="900" kern="1200" baseline="-25000" dirty="0">
                <a:solidFill>
                  <a:schemeClr val="tx1"/>
                </a:solidFill>
                <a:effectLst/>
                <a:latin typeface="+mn-lt"/>
                <a:ea typeface="+mn-ea"/>
                <a:cs typeface="+mn-cs"/>
              </a:rPr>
              <a:t>5</a:t>
            </a:r>
            <a:r>
              <a:rPr lang="en-US" sz="900" kern="1200" dirty="0">
                <a:solidFill>
                  <a:schemeClr val="tx1"/>
                </a:solidFill>
                <a:effectLst/>
                <a:latin typeface="+mn-lt"/>
                <a:ea typeface="+mn-ea"/>
                <a:cs typeface="+mn-cs"/>
              </a:rPr>
              <a:t>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 in the </a:t>
            </a:r>
            <a:r>
              <a:rPr lang="en-US" sz="900" i="1" kern="1200" dirty="0">
                <a:solidFill>
                  <a:schemeClr val="tx1"/>
                </a:solidFill>
                <a:effectLst/>
                <a:latin typeface="+mn-lt"/>
                <a:ea typeface="+mn-ea"/>
                <a:cs typeface="+mn-cs"/>
              </a:rPr>
              <a:t>medial</a:t>
            </a:r>
            <a:r>
              <a:rPr lang="en-US" sz="900" kern="1200" dirty="0">
                <a:solidFill>
                  <a:schemeClr val="tx1"/>
                </a:solidFill>
                <a:effectLst/>
                <a:latin typeface="+mn-lt"/>
                <a:ea typeface="+mn-ea"/>
                <a:cs typeface="+mn-cs"/>
              </a:rPr>
              <a:t>-Golgi initiates the first branch of a complex or hybrid N-glycan. This reaction is blocked in Lec1 CHO mutants in which MGAT1 is inactive, leaving Man</a:t>
            </a:r>
            <a:r>
              <a:rPr lang="en-US" sz="900" kern="1200" baseline="-25000" dirty="0">
                <a:solidFill>
                  <a:schemeClr val="tx1"/>
                </a:solidFill>
                <a:effectLst/>
                <a:latin typeface="+mn-lt"/>
                <a:ea typeface="+mn-ea"/>
                <a:cs typeface="+mn-cs"/>
              </a:rPr>
              <a:t>5</a:t>
            </a:r>
            <a:r>
              <a:rPr lang="en-US" sz="900" kern="1200" dirty="0">
                <a:solidFill>
                  <a:schemeClr val="tx1"/>
                </a:solidFill>
                <a:effectLst/>
                <a:latin typeface="+mn-lt"/>
                <a:ea typeface="+mn-ea"/>
                <a:cs typeface="+mn-cs"/>
              </a:rPr>
              <a:t>GlcNAc</a:t>
            </a:r>
            <a:r>
              <a:rPr lang="en-US" sz="900" kern="1200" baseline="-25000" dirty="0">
                <a:solidFill>
                  <a:schemeClr val="tx1"/>
                </a:solidFill>
                <a:effectLst/>
                <a:latin typeface="+mn-lt"/>
                <a:ea typeface="+mn-ea"/>
                <a:cs typeface="+mn-cs"/>
              </a:rPr>
              <a:t>2</a:t>
            </a:r>
            <a:r>
              <a:rPr lang="en-US" sz="900" kern="1200" dirty="0">
                <a:solidFill>
                  <a:schemeClr val="tx1"/>
                </a:solidFill>
                <a:effectLst/>
                <a:latin typeface="+mn-lt"/>
                <a:ea typeface="+mn-ea"/>
                <a:cs typeface="+mn-cs"/>
              </a:rPr>
              <a:t>, which is not further processed. α-</a:t>
            </a:r>
            <a:r>
              <a:rPr lang="en-US" sz="900" kern="1200" dirty="0" err="1">
                <a:solidFill>
                  <a:schemeClr val="tx1"/>
                </a:solidFill>
                <a:effectLst/>
                <a:latin typeface="+mn-lt"/>
                <a:ea typeface="+mn-ea"/>
                <a:cs typeface="+mn-cs"/>
              </a:rPr>
              <a:t>Mannosidase</a:t>
            </a:r>
            <a:r>
              <a:rPr lang="en-US" sz="900" kern="1200" dirty="0">
                <a:solidFill>
                  <a:schemeClr val="tx1"/>
                </a:solidFill>
                <a:effectLst/>
                <a:latin typeface="+mn-lt"/>
                <a:ea typeface="+mn-ea"/>
                <a:cs typeface="+mn-cs"/>
              </a:rPr>
              <a:t> II activity, catalyzed by MAN2A1 or MAN2A2, removes two outer Man residues in a reaction that may be blocked by the inhibitor </a:t>
            </a:r>
            <a:r>
              <a:rPr lang="en-US" sz="900" kern="1200" dirty="0" err="1">
                <a:solidFill>
                  <a:schemeClr val="tx1"/>
                </a:solidFill>
                <a:effectLst/>
                <a:latin typeface="+mn-lt"/>
                <a:ea typeface="+mn-ea"/>
                <a:cs typeface="+mn-cs"/>
              </a:rPr>
              <a:t>swainsonine</a:t>
            </a:r>
            <a:r>
              <a:rPr lang="en-US" sz="900" kern="1200" dirty="0">
                <a:solidFill>
                  <a:schemeClr val="tx1"/>
                </a:solidFill>
                <a:effectLst/>
                <a:latin typeface="+mn-lt"/>
                <a:ea typeface="+mn-ea"/>
                <a:cs typeface="+mn-cs"/>
              </a:rPr>
              <a:t>. The action of α-</a:t>
            </a:r>
            <a:r>
              <a:rPr lang="en-US" sz="900" kern="1200" dirty="0" err="1">
                <a:solidFill>
                  <a:schemeClr val="tx1"/>
                </a:solidFill>
                <a:effectLst/>
                <a:latin typeface="+mn-lt"/>
                <a:ea typeface="+mn-ea"/>
                <a:cs typeface="+mn-cs"/>
              </a:rPr>
              <a:t>mannosidase</a:t>
            </a:r>
            <a:r>
              <a:rPr lang="en-US" sz="900" kern="1200" dirty="0">
                <a:solidFill>
                  <a:schemeClr val="tx1"/>
                </a:solidFill>
                <a:effectLst/>
                <a:latin typeface="+mn-lt"/>
                <a:ea typeface="+mn-ea"/>
                <a:cs typeface="+mn-cs"/>
              </a:rPr>
              <a:t> II generates the substrate for MGAT2. The resulting </a:t>
            </a:r>
            <a:r>
              <a:rPr lang="en-US" sz="900" kern="1200" dirty="0" err="1">
                <a:solidFill>
                  <a:schemeClr val="tx1"/>
                </a:solidFill>
                <a:effectLst/>
                <a:latin typeface="+mn-lt"/>
                <a:ea typeface="+mn-ea"/>
                <a:cs typeface="+mn-cs"/>
              </a:rPr>
              <a:t>biantennary</a:t>
            </a:r>
            <a:r>
              <a:rPr lang="en-US" sz="900" kern="1200" dirty="0">
                <a:solidFill>
                  <a:schemeClr val="tx1"/>
                </a:solidFill>
                <a:effectLst/>
                <a:latin typeface="+mn-lt"/>
                <a:ea typeface="+mn-ea"/>
                <a:cs typeface="+mn-cs"/>
              </a:rPr>
              <a:t> N-glycan is extended by the addition of </a:t>
            </a:r>
            <a:r>
              <a:rPr lang="en-US" sz="900" kern="1200" dirty="0" err="1">
                <a:solidFill>
                  <a:schemeClr val="tx1"/>
                </a:solidFill>
                <a:effectLst/>
                <a:latin typeface="+mn-lt"/>
                <a:ea typeface="+mn-ea"/>
                <a:cs typeface="+mn-cs"/>
              </a:rPr>
              <a:t>Fuc</a:t>
            </a:r>
            <a:r>
              <a:rPr lang="en-US" sz="900" kern="1200" dirty="0">
                <a:solidFill>
                  <a:schemeClr val="tx1"/>
                </a:solidFill>
                <a:effectLst/>
                <a:latin typeface="+mn-lt"/>
                <a:ea typeface="+mn-ea"/>
                <a:cs typeface="+mn-cs"/>
              </a:rPr>
              <a:t>, Gal, and </a:t>
            </a:r>
            <a:r>
              <a:rPr lang="en-US" sz="900" kern="1200" dirty="0" err="1">
                <a:solidFill>
                  <a:schemeClr val="tx1"/>
                </a:solidFill>
                <a:effectLst/>
                <a:latin typeface="+mn-lt"/>
                <a:ea typeface="+mn-ea"/>
                <a:cs typeface="+mn-cs"/>
              </a:rPr>
              <a:t>Sia</a:t>
            </a:r>
            <a:r>
              <a:rPr lang="en-US" sz="900" kern="1200" dirty="0">
                <a:solidFill>
                  <a:schemeClr val="tx1"/>
                </a:solidFill>
                <a:effectLst/>
                <a:latin typeface="+mn-lt"/>
                <a:ea typeface="+mn-ea"/>
                <a:cs typeface="+mn-cs"/>
              </a:rPr>
              <a:t> to generate a complex N-glycan with two branches. The addition of Gal does not occur in Lec8 CHO mutants, which have an inactive UDP-Gal transporter. Thus, in Lec8 mutants, complex N-</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terminate in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The addition of </a:t>
            </a:r>
            <a:r>
              <a:rPr lang="en-US" sz="900" kern="1200" dirty="0" err="1">
                <a:solidFill>
                  <a:schemeClr val="tx1"/>
                </a:solidFill>
                <a:effectLst/>
                <a:latin typeface="+mn-lt"/>
                <a:ea typeface="+mn-ea"/>
                <a:cs typeface="+mn-cs"/>
              </a:rPr>
              <a:t>Sia</a:t>
            </a:r>
            <a:r>
              <a:rPr lang="en-US" sz="900" kern="1200" dirty="0">
                <a:solidFill>
                  <a:schemeClr val="tx1"/>
                </a:solidFill>
                <a:effectLst/>
                <a:latin typeface="+mn-lt"/>
                <a:ea typeface="+mn-ea"/>
                <a:cs typeface="+mn-cs"/>
              </a:rPr>
              <a:t> does not occur in Lec2 CHO mutants, which have an inactive CMP-</a:t>
            </a:r>
            <a:r>
              <a:rPr lang="en-US" sz="900" kern="1200" dirty="0" err="1">
                <a:solidFill>
                  <a:schemeClr val="tx1"/>
                </a:solidFill>
                <a:effectLst/>
                <a:latin typeface="+mn-lt"/>
                <a:ea typeface="+mn-ea"/>
                <a:cs typeface="+mn-cs"/>
              </a:rPr>
              <a:t>Sia</a:t>
            </a:r>
            <a:r>
              <a:rPr lang="en-US" sz="900" kern="1200" dirty="0">
                <a:solidFill>
                  <a:schemeClr val="tx1"/>
                </a:solidFill>
                <a:effectLst/>
                <a:latin typeface="+mn-lt"/>
                <a:ea typeface="+mn-ea"/>
                <a:cs typeface="+mn-cs"/>
              </a:rPr>
              <a:t> transporter. In Lec2 mutants, complex N-</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terminate in Gal. Complex N-</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can have many more sugars than shown in this figure, including additional residues attached to the core, additional branches, branches extended with poly-</a:t>
            </a:r>
            <a:r>
              <a:rPr lang="en-US" sz="900" kern="1200" dirty="0" err="1">
                <a:solidFill>
                  <a:schemeClr val="tx1"/>
                </a:solidFill>
                <a:effectLst/>
                <a:latin typeface="+mn-lt"/>
                <a:ea typeface="+mn-ea"/>
                <a:cs typeface="+mn-cs"/>
              </a:rPr>
              <a:t>LacNAc</a:t>
            </a:r>
            <a:r>
              <a:rPr lang="en-US" sz="900" kern="1200" dirty="0">
                <a:solidFill>
                  <a:schemeClr val="tx1"/>
                </a:solidFill>
                <a:effectLst/>
                <a:latin typeface="+mn-lt"/>
                <a:ea typeface="+mn-ea"/>
                <a:cs typeface="+mn-cs"/>
              </a:rPr>
              <a:t> units, and different “capping” epitopes (Chapter 14). Also shown is the special case of </a:t>
            </a:r>
            <a:r>
              <a:rPr lang="en-US" sz="900" kern="1200" dirty="0" err="1">
                <a:solidFill>
                  <a:schemeClr val="tx1"/>
                </a:solidFill>
                <a:effectLst/>
                <a:latin typeface="+mn-lt"/>
                <a:ea typeface="+mn-ea"/>
                <a:cs typeface="+mn-cs"/>
              </a:rPr>
              <a:t>lysosomal</a:t>
            </a:r>
            <a:r>
              <a:rPr lang="en-US" sz="900" kern="1200" dirty="0">
                <a:solidFill>
                  <a:schemeClr val="tx1"/>
                </a:solidFill>
                <a:effectLst/>
                <a:latin typeface="+mn-lt"/>
                <a:ea typeface="+mn-ea"/>
                <a:cs typeface="+mn-cs"/>
              </a:rPr>
              <a:t> hydrolases that acquire a GlcNAc-1-P at C-6 of Man residues on </a:t>
            </a:r>
            <a:r>
              <a:rPr lang="en-US" sz="900" kern="1200" dirty="0" err="1">
                <a:solidFill>
                  <a:schemeClr val="tx1"/>
                </a:solidFill>
                <a:effectLst/>
                <a:latin typeface="+mn-lt"/>
                <a:ea typeface="+mn-ea"/>
                <a:cs typeface="+mn-cs"/>
              </a:rPr>
              <a:t>oligomannose</a:t>
            </a:r>
            <a:r>
              <a:rPr lang="en-US" sz="900" kern="1200" dirty="0">
                <a:solidFill>
                  <a:schemeClr val="tx1"/>
                </a:solidFill>
                <a:effectLst/>
                <a:latin typeface="+mn-lt"/>
                <a:ea typeface="+mn-ea"/>
                <a:cs typeface="+mn-cs"/>
              </a:rPr>
              <a:t> N-</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in the </a:t>
            </a:r>
            <a:r>
              <a:rPr lang="en-US" sz="900" i="1" kern="1200" dirty="0" err="1">
                <a:solidFill>
                  <a:schemeClr val="tx1"/>
                </a:solidFill>
                <a:effectLst/>
                <a:latin typeface="+mn-lt"/>
                <a:ea typeface="+mn-ea"/>
                <a:cs typeface="+mn-cs"/>
              </a:rPr>
              <a:t>cis</a:t>
            </a:r>
            <a:r>
              <a:rPr lang="en-US" sz="900" kern="1200" dirty="0">
                <a:solidFill>
                  <a:schemeClr val="tx1"/>
                </a:solidFill>
                <a:effectLst/>
                <a:latin typeface="+mn-lt"/>
                <a:ea typeface="+mn-ea"/>
                <a:cs typeface="+mn-cs"/>
              </a:rPr>
              <a:t>-Golgi by N-acetylglucosamine-1-phosphotransferase (heterodimer of GNPTAB and GNPTG). The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is removed in the </a:t>
            </a:r>
            <a:r>
              <a:rPr lang="en-US" sz="900" i="1" kern="1200" dirty="0">
                <a:solidFill>
                  <a:schemeClr val="tx1"/>
                </a:solidFill>
                <a:effectLst/>
                <a:latin typeface="+mn-lt"/>
                <a:ea typeface="+mn-ea"/>
                <a:cs typeface="+mn-cs"/>
              </a:rPr>
              <a:t>trans</a:t>
            </a:r>
            <a:r>
              <a:rPr lang="en-US" sz="900" kern="1200" dirty="0">
                <a:solidFill>
                  <a:schemeClr val="tx1"/>
                </a:solidFill>
                <a:effectLst/>
                <a:latin typeface="+mn-lt"/>
                <a:ea typeface="+mn-ea"/>
                <a:cs typeface="+mn-cs"/>
              </a:rPr>
              <a:t>-Golgi by a </a:t>
            </a:r>
            <a:r>
              <a:rPr lang="en-US" sz="900" kern="1200" dirty="0" err="1">
                <a:solidFill>
                  <a:schemeClr val="tx1"/>
                </a:solidFill>
                <a:effectLst/>
                <a:latin typeface="+mn-lt"/>
                <a:ea typeface="+mn-ea"/>
                <a:cs typeface="+mn-cs"/>
              </a:rPr>
              <a:t>phosphodiester</a:t>
            </a:r>
            <a:r>
              <a:rPr lang="en-US" sz="900" kern="1200" dirty="0">
                <a:solidFill>
                  <a:schemeClr val="tx1"/>
                </a:solidFill>
                <a:effectLst/>
                <a:latin typeface="+mn-lt"/>
                <a:ea typeface="+mn-ea"/>
                <a:cs typeface="+mn-cs"/>
              </a:rPr>
              <a:t> N-</a:t>
            </a:r>
            <a:r>
              <a:rPr lang="en-US" sz="900" kern="1200" dirty="0" err="1">
                <a:solidFill>
                  <a:schemeClr val="tx1"/>
                </a:solidFill>
                <a:effectLst/>
                <a:latin typeface="+mn-lt"/>
                <a:ea typeface="+mn-ea"/>
                <a:cs typeface="+mn-cs"/>
              </a:rPr>
              <a:t>acetylglucosamindase</a:t>
            </a:r>
            <a:r>
              <a:rPr lang="en-US" sz="900" kern="1200" dirty="0">
                <a:solidFill>
                  <a:schemeClr val="tx1"/>
                </a:solidFill>
                <a:effectLst/>
                <a:latin typeface="+mn-lt"/>
                <a:ea typeface="+mn-ea"/>
                <a:cs typeface="+mn-cs"/>
              </a:rPr>
              <a:t> (NAGPA), thereby exposing Man-6-P that is recognized by a Man-6-P receptor (M6PR) and routed to an acidified, </a:t>
            </a:r>
            <a:r>
              <a:rPr lang="en-US" sz="900" kern="1200" dirty="0" err="1">
                <a:solidFill>
                  <a:schemeClr val="tx1"/>
                </a:solidFill>
                <a:effectLst/>
                <a:latin typeface="+mn-lt"/>
                <a:ea typeface="+mn-ea"/>
                <a:cs typeface="+mn-cs"/>
              </a:rPr>
              <a:t>prelysosomal</a:t>
            </a:r>
            <a:r>
              <a:rPr lang="en-US" sz="900" kern="1200" dirty="0">
                <a:solidFill>
                  <a:schemeClr val="tx1"/>
                </a:solidFill>
                <a:effectLst/>
                <a:latin typeface="+mn-lt"/>
                <a:ea typeface="+mn-ea"/>
                <a:cs typeface="+mn-cs"/>
              </a:rPr>
              <a:t> compartment (Chapter 33). Chemical inhibitors of N-glycan processing are described in Chapter 55, and CHO mutants blocked in N-glycan synthesis are described in Chapter 49. (Adapted, with permission of the </a:t>
            </a:r>
            <a:r>
              <a:rPr lang="en-US" sz="900" i="1" kern="1200" dirty="0">
                <a:solidFill>
                  <a:schemeClr val="tx1"/>
                </a:solidFill>
                <a:effectLst/>
                <a:latin typeface="+mn-lt"/>
                <a:ea typeface="+mn-ea"/>
                <a:cs typeface="+mn-cs"/>
              </a:rPr>
              <a:t>Annual Review of Biochemistry</a:t>
            </a:r>
            <a:r>
              <a:rPr lang="en-US" sz="900" kern="1200" dirty="0">
                <a:solidFill>
                  <a:schemeClr val="tx1"/>
                </a:solidFill>
                <a:effectLst/>
                <a:latin typeface="+mn-lt"/>
                <a:ea typeface="+mn-ea"/>
                <a:cs typeface="+mn-cs"/>
              </a:rPr>
              <a:t>, from </a:t>
            </a:r>
            <a:r>
              <a:rPr lang="en-US" sz="900" kern="1200" dirty="0" err="1">
                <a:solidFill>
                  <a:schemeClr val="tx1"/>
                </a:solidFill>
                <a:effectLst/>
                <a:latin typeface="+mn-lt"/>
                <a:ea typeface="+mn-ea"/>
                <a:cs typeface="+mn-cs"/>
              </a:rPr>
              <a:t>Kornfeld</a:t>
            </a:r>
            <a:r>
              <a:rPr lang="en-US" sz="900" kern="1200" dirty="0">
                <a:solidFill>
                  <a:schemeClr val="tx1"/>
                </a:solidFill>
                <a:effectLst/>
                <a:latin typeface="+mn-lt"/>
                <a:ea typeface="+mn-ea"/>
                <a:cs typeface="+mn-cs"/>
              </a:rPr>
              <a:t> R, </a:t>
            </a:r>
            <a:r>
              <a:rPr lang="en-US" sz="900" kern="1200" dirty="0" err="1">
                <a:solidFill>
                  <a:schemeClr val="tx1"/>
                </a:solidFill>
                <a:effectLst/>
                <a:latin typeface="+mn-lt"/>
                <a:ea typeface="+mn-ea"/>
                <a:cs typeface="+mn-cs"/>
              </a:rPr>
              <a:t>Kornfeld</a:t>
            </a:r>
            <a:r>
              <a:rPr lang="en-US" sz="900" kern="1200" dirty="0">
                <a:solidFill>
                  <a:schemeClr val="tx1"/>
                </a:solidFill>
                <a:effectLst/>
                <a:latin typeface="+mn-lt"/>
                <a:ea typeface="+mn-ea"/>
                <a:cs typeface="+mn-cs"/>
              </a:rPr>
              <a:t> S. 1985. </a:t>
            </a:r>
            <a:r>
              <a:rPr lang="en-US" sz="900" i="1" kern="1200" dirty="0" err="1">
                <a:solidFill>
                  <a:schemeClr val="tx1"/>
                </a:solidFill>
                <a:effectLst/>
                <a:latin typeface="+mn-lt"/>
                <a:ea typeface="+mn-ea"/>
                <a:cs typeface="+mn-cs"/>
              </a:rPr>
              <a:t>Annu</a:t>
            </a:r>
            <a:r>
              <a:rPr lang="en-US" sz="900" i="1" kern="1200" dirty="0">
                <a:solidFill>
                  <a:schemeClr val="tx1"/>
                </a:solidFill>
                <a:effectLst/>
                <a:latin typeface="+mn-lt"/>
                <a:ea typeface="+mn-ea"/>
                <a:cs typeface="+mn-cs"/>
              </a:rPr>
              <a:t> Rev </a:t>
            </a:r>
            <a:r>
              <a:rPr lang="en-US" sz="900" i="1" kern="1200" dirty="0" err="1">
                <a:solidFill>
                  <a:schemeClr val="tx1"/>
                </a:solidFill>
                <a:effectLst/>
                <a:latin typeface="+mn-lt"/>
                <a:ea typeface="+mn-ea"/>
                <a:cs typeface="+mn-cs"/>
              </a:rPr>
              <a:t>Biochem</a:t>
            </a:r>
            <a:r>
              <a:rPr lang="en-US" sz="900" kern="1200" dirty="0">
                <a:solidFill>
                  <a:schemeClr val="tx1"/>
                </a:solidFill>
                <a:effectLst/>
                <a:latin typeface="+mn-lt"/>
                <a:ea typeface="+mn-ea"/>
                <a:cs typeface="+mn-cs"/>
              </a:rPr>
              <a:t> 54: 631−634.)</a:t>
            </a:r>
          </a:p>
        </p:txBody>
      </p:sp>
    </p:spTree>
    <p:extLst>
      <p:ext uri="{BB962C8B-B14F-4D97-AF65-F5344CB8AC3E}">
        <p14:creationId xmlns:p14="http://schemas.microsoft.com/office/powerpoint/2010/main" val="143001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6</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9.5. </a:t>
            </a:r>
            <a:r>
              <a:rPr lang="en-US" sz="900" kern="1200" dirty="0">
                <a:solidFill>
                  <a:schemeClr val="tx1"/>
                </a:solidFill>
                <a:effectLst/>
                <a:latin typeface="+mn-lt"/>
                <a:ea typeface="+mn-ea"/>
                <a:cs typeface="+mn-cs"/>
              </a:rPr>
              <a:t>Branching and core modification of complex N-</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The hybrid and mature, </a:t>
            </a:r>
            <a:r>
              <a:rPr lang="en-US" sz="900" kern="1200" dirty="0" err="1">
                <a:solidFill>
                  <a:schemeClr val="tx1"/>
                </a:solidFill>
                <a:effectLst/>
                <a:latin typeface="+mn-lt"/>
                <a:ea typeface="+mn-ea"/>
                <a:cs typeface="+mn-cs"/>
              </a:rPr>
              <a:t>biantennary</a:t>
            </a:r>
            <a:r>
              <a:rPr lang="en-US" sz="900" kern="1200" dirty="0">
                <a:solidFill>
                  <a:schemeClr val="tx1"/>
                </a:solidFill>
                <a:effectLst/>
                <a:latin typeface="+mn-lt"/>
                <a:ea typeface="+mn-ea"/>
                <a:cs typeface="+mn-cs"/>
              </a:rPr>
              <a:t>, complex N-</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shown in Figure 9.4 may contain more branches because of </a:t>
            </a:r>
            <a:r>
              <a:rPr lang="en-US" sz="900" kern="1200" dirty="0" err="1">
                <a:solidFill>
                  <a:schemeClr val="tx1"/>
                </a:solidFill>
                <a:effectLst/>
                <a:latin typeface="+mn-lt"/>
                <a:ea typeface="+mn-ea"/>
                <a:cs typeface="+mn-cs"/>
              </a:rPr>
              <a:t>GlcNAc-transferases</a:t>
            </a:r>
            <a:r>
              <a:rPr lang="en-US" sz="900" kern="1200" dirty="0">
                <a:solidFill>
                  <a:schemeClr val="tx1"/>
                </a:solidFill>
                <a:effectLst/>
                <a:latin typeface="+mn-lt"/>
                <a:ea typeface="+mn-ea"/>
                <a:cs typeface="+mn-cs"/>
              </a:rPr>
              <a:t> in the Golgi that act only after MGAT1 has acted. If the α-</a:t>
            </a:r>
            <a:r>
              <a:rPr lang="en-US" sz="900" kern="1200" dirty="0" err="1">
                <a:solidFill>
                  <a:schemeClr val="tx1"/>
                </a:solidFill>
                <a:effectLst/>
                <a:latin typeface="+mn-lt"/>
                <a:ea typeface="+mn-ea"/>
                <a:cs typeface="+mn-cs"/>
              </a:rPr>
              <a:t>mannosidase</a:t>
            </a:r>
            <a:r>
              <a:rPr lang="en-US" sz="900" kern="1200" dirty="0">
                <a:solidFill>
                  <a:schemeClr val="tx1"/>
                </a:solidFill>
                <a:effectLst/>
                <a:latin typeface="+mn-lt"/>
                <a:ea typeface="+mn-ea"/>
                <a:cs typeface="+mn-cs"/>
              </a:rPr>
              <a:t> II enzymes, MAN2A1 or MAN2A2, do not act, a hybrid N-glycan results. When the </a:t>
            </a:r>
            <a:r>
              <a:rPr lang="en-US" sz="900" kern="1200" dirty="0" err="1">
                <a:solidFill>
                  <a:schemeClr val="tx1"/>
                </a:solidFill>
                <a:effectLst/>
                <a:latin typeface="+mn-lt"/>
                <a:ea typeface="+mn-ea"/>
                <a:cs typeface="+mn-cs"/>
              </a:rPr>
              <a:t>mannosidases</a:t>
            </a:r>
            <a:r>
              <a:rPr lang="en-US" sz="900" kern="1200" dirty="0">
                <a:solidFill>
                  <a:schemeClr val="tx1"/>
                </a:solidFill>
                <a:effectLst/>
                <a:latin typeface="+mn-lt"/>
                <a:ea typeface="+mn-ea"/>
                <a:cs typeface="+mn-cs"/>
              </a:rPr>
              <a:t> act, a </a:t>
            </a:r>
            <a:r>
              <a:rPr lang="en-US" sz="900" kern="1200" dirty="0" err="1">
                <a:solidFill>
                  <a:schemeClr val="tx1"/>
                </a:solidFill>
                <a:effectLst/>
                <a:latin typeface="+mn-lt"/>
                <a:ea typeface="+mn-ea"/>
                <a:cs typeface="+mn-cs"/>
              </a:rPr>
              <a:t>biantennary</a:t>
            </a:r>
            <a:r>
              <a:rPr lang="en-US" sz="900" kern="1200" dirty="0">
                <a:solidFill>
                  <a:schemeClr val="tx1"/>
                </a:solidFill>
                <a:effectLst/>
                <a:latin typeface="+mn-lt"/>
                <a:ea typeface="+mn-ea"/>
                <a:cs typeface="+mn-cs"/>
              </a:rPr>
              <a:t> N-glycan is generated by MGAT2. This substrate may accept the bisecting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from MGAT3, or a </a:t>
            </a:r>
            <a:r>
              <a:rPr lang="en-US" sz="900" kern="1200" dirty="0" err="1">
                <a:solidFill>
                  <a:schemeClr val="tx1"/>
                </a:solidFill>
                <a:effectLst/>
                <a:latin typeface="+mn-lt"/>
                <a:ea typeface="+mn-ea"/>
                <a:cs typeface="+mn-cs"/>
              </a:rPr>
              <a:t>Fuc</a:t>
            </a:r>
            <a:r>
              <a:rPr lang="en-US" sz="900" kern="1200" dirty="0">
                <a:solidFill>
                  <a:schemeClr val="tx1"/>
                </a:solidFill>
                <a:effectLst/>
                <a:latin typeface="+mn-lt"/>
                <a:ea typeface="+mn-ea"/>
                <a:cs typeface="+mn-cs"/>
              </a:rPr>
              <a:t> from FUT8, or a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from the branching enzymes MGAT4A, MGAT4B, MGAT5, or MGAT5B in mammals. MGAT6 is present in birds and fish and potentially mammals. Each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branch may be elongated with Gal,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Sia</a:t>
            </a:r>
            <a:r>
              <a:rPr lang="en-US" sz="900" kern="1200" dirty="0">
                <a:solidFill>
                  <a:schemeClr val="tx1"/>
                </a:solidFill>
                <a:effectLst/>
                <a:latin typeface="+mn-lt"/>
                <a:ea typeface="+mn-ea"/>
                <a:cs typeface="+mn-cs"/>
              </a:rPr>
              <a:t>, and </a:t>
            </a:r>
            <a:r>
              <a:rPr lang="en-US" sz="900" kern="1200" dirty="0" err="1">
                <a:solidFill>
                  <a:schemeClr val="tx1"/>
                </a:solidFill>
                <a:effectLst/>
                <a:latin typeface="+mn-lt"/>
                <a:ea typeface="+mn-ea"/>
                <a:cs typeface="+mn-cs"/>
              </a:rPr>
              <a:t>Fuc</a:t>
            </a:r>
            <a:r>
              <a:rPr lang="en-US" sz="900" kern="1200" dirty="0">
                <a:solidFill>
                  <a:schemeClr val="tx1"/>
                </a:solidFill>
                <a:effectLst/>
                <a:latin typeface="+mn-lt"/>
                <a:ea typeface="+mn-ea"/>
                <a:cs typeface="+mn-cs"/>
              </a:rPr>
              <a:t> (Figure 9.6 and Chapter 14). The bisecting </a:t>
            </a:r>
            <a:r>
              <a:rPr lang="en-US" sz="900" kern="1200" dirty="0" err="1">
                <a:solidFill>
                  <a:schemeClr val="tx1"/>
                </a:solidFill>
                <a:effectLst/>
                <a:latin typeface="+mn-lt"/>
                <a:ea typeface="+mn-ea"/>
                <a:cs typeface="+mn-cs"/>
              </a:rPr>
              <a:t>GlcNAc</a:t>
            </a:r>
            <a:r>
              <a:rPr lang="en-US" sz="900" kern="1200" dirty="0">
                <a:solidFill>
                  <a:schemeClr val="tx1"/>
                </a:solidFill>
                <a:effectLst/>
                <a:latin typeface="+mn-lt"/>
                <a:ea typeface="+mn-ea"/>
                <a:cs typeface="+mn-cs"/>
              </a:rPr>
              <a:t> is not usually elongated unless MGAT2 is missing. The core </a:t>
            </a:r>
            <a:r>
              <a:rPr lang="en-US" sz="900" kern="1200" dirty="0" err="1">
                <a:solidFill>
                  <a:schemeClr val="tx1"/>
                </a:solidFill>
                <a:effectLst/>
                <a:latin typeface="+mn-lt"/>
                <a:ea typeface="+mn-ea"/>
                <a:cs typeface="+mn-cs"/>
              </a:rPr>
              <a:t>Fuc</a:t>
            </a:r>
            <a:r>
              <a:rPr lang="en-US" sz="900" kern="1200" dirty="0">
                <a:solidFill>
                  <a:schemeClr val="tx1"/>
                </a:solidFill>
                <a:effectLst/>
                <a:latin typeface="+mn-lt"/>
                <a:ea typeface="+mn-ea"/>
                <a:cs typeface="+mn-cs"/>
              </a:rPr>
              <a:t> is not elongated in mammals. The linkage of the sugar transferred at each step is shown.</a:t>
            </a:r>
          </a:p>
        </p:txBody>
      </p:sp>
    </p:spTree>
    <p:extLst>
      <p:ext uri="{BB962C8B-B14F-4D97-AF65-F5344CB8AC3E}">
        <p14:creationId xmlns:p14="http://schemas.microsoft.com/office/powerpoint/2010/main" val="1430016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7</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10.2. </a:t>
            </a:r>
            <a:r>
              <a:rPr lang="en-US" sz="900" kern="1200" dirty="0">
                <a:solidFill>
                  <a:schemeClr val="tx1"/>
                </a:solidFill>
                <a:effectLst/>
                <a:latin typeface="+mn-lt"/>
                <a:ea typeface="+mn-ea"/>
                <a:cs typeface="+mn-cs"/>
              </a:rPr>
              <a:t>Biosynthesis of core 1 and 2 O-</a:t>
            </a:r>
            <a:r>
              <a:rPr lang="en-US" sz="900" kern="1200" dirty="0" err="1">
                <a:solidFill>
                  <a:schemeClr val="tx1"/>
                </a:solidFill>
                <a:effectLst/>
                <a:latin typeface="+mn-lt"/>
                <a:ea typeface="+mn-ea"/>
                <a:cs typeface="+mn-cs"/>
              </a:rPr>
              <a:t>GalNAc</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as described in the text. </a:t>
            </a:r>
            <a:r>
              <a:rPr lang="en-US" sz="900" i="1" kern="1200" dirty="0">
                <a:solidFill>
                  <a:schemeClr val="tx1"/>
                </a:solidFill>
                <a:effectLst/>
                <a:latin typeface="+mn-lt"/>
                <a:ea typeface="+mn-ea"/>
                <a:cs typeface="+mn-cs"/>
              </a:rPr>
              <a:t>Green lines</a:t>
            </a:r>
            <a:r>
              <a:rPr lang="en-US" sz="900" kern="1200" dirty="0">
                <a:solidFill>
                  <a:schemeClr val="tx1"/>
                </a:solidFill>
                <a:effectLst/>
                <a:latin typeface="+mn-lt"/>
                <a:ea typeface="+mn-ea"/>
                <a:cs typeface="+mn-cs"/>
              </a:rPr>
              <a:t> are protein.</a:t>
            </a:r>
          </a:p>
        </p:txBody>
      </p:sp>
    </p:spTree>
    <p:extLst>
      <p:ext uri="{BB962C8B-B14F-4D97-AF65-F5344CB8AC3E}">
        <p14:creationId xmlns:p14="http://schemas.microsoft.com/office/powerpoint/2010/main" val="1430016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8</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10.3. </a:t>
            </a:r>
            <a:r>
              <a:rPr lang="en-US" sz="900" kern="1200" dirty="0">
                <a:solidFill>
                  <a:schemeClr val="tx1"/>
                </a:solidFill>
                <a:effectLst/>
                <a:latin typeface="+mn-lt"/>
                <a:ea typeface="+mn-ea"/>
                <a:cs typeface="+mn-cs"/>
              </a:rPr>
              <a:t>Biosynthesis of core 3 and 4 O-</a:t>
            </a:r>
            <a:r>
              <a:rPr lang="en-US" sz="900" kern="1200" dirty="0" err="1">
                <a:solidFill>
                  <a:schemeClr val="tx1"/>
                </a:solidFill>
                <a:effectLst/>
                <a:latin typeface="+mn-lt"/>
                <a:ea typeface="+mn-ea"/>
                <a:cs typeface="+mn-cs"/>
              </a:rPr>
              <a:t>GalNAc</a:t>
            </a:r>
            <a:r>
              <a:rPr lang="en-US" sz="900" kern="1200" dirty="0">
                <a:solidFill>
                  <a:schemeClr val="tx1"/>
                </a:solidFill>
                <a:effectLst/>
                <a:latin typeface="+mn-lt"/>
                <a:ea typeface="+mn-ea"/>
                <a:cs typeface="+mn-cs"/>
              </a:rPr>
              <a:t> </a:t>
            </a:r>
            <a:r>
              <a:rPr lang="en-US" sz="900" kern="1200" dirty="0" err="1">
                <a:solidFill>
                  <a:schemeClr val="tx1"/>
                </a:solidFill>
                <a:effectLst/>
                <a:latin typeface="+mn-lt"/>
                <a:ea typeface="+mn-ea"/>
                <a:cs typeface="+mn-cs"/>
              </a:rPr>
              <a:t>glycans</a:t>
            </a:r>
            <a:r>
              <a:rPr lang="en-US" sz="900" kern="1200" dirty="0">
                <a:solidFill>
                  <a:schemeClr val="tx1"/>
                </a:solidFill>
                <a:effectLst/>
                <a:latin typeface="+mn-lt"/>
                <a:ea typeface="+mn-ea"/>
                <a:cs typeface="+mn-cs"/>
              </a:rPr>
              <a:t> as described in the text. </a:t>
            </a:r>
            <a:r>
              <a:rPr lang="en-US" sz="900" i="1" kern="1200" dirty="0">
                <a:solidFill>
                  <a:schemeClr val="tx1"/>
                </a:solidFill>
                <a:effectLst/>
                <a:latin typeface="+mn-lt"/>
                <a:ea typeface="+mn-ea"/>
                <a:cs typeface="+mn-cs"/>
              </a:rPr>
              <a:t>Green lines</a:t>
            </a:r>
            <a:r>
              <a:rPr lang="en-US" sz="900" kern="1200" dirty="0">
                <a:solidFill>
                  <a:schemeClr val="tx1"/>
                </a:solidFill>
                <a:effectLst/>
                <a:latin typeface="+mn-lt"/>
                <a:ea typeface="+mn-ea"/>
                <a:cs typeface="+mn-cs"/>
              </a:rPr>
              <a:t> are protein.</a:t>
            </a:r>
          </a:p>
        </p:txBody>
      </p:sp>
    </p:spTree>
    <p:extLst>
      <p:ext uri="{BB962C8B-B14F-4D97-AF65-F5344CB8AC3E}">
        <p14:creationId xmlns:p14="http://schemas.microsoft.com/office/powerpoint/2010/main" val="1430016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fld id="{A810CD66-9860-7F42-88F4-2E6957560D05}" type="slidenum">
              <a:rPr lang="en-US" altLang="en-US" sz="1200"/>
              <a:pPr/>
              <a:t>9</a:t>
            </a:fld>
            <a:endParaRPr lang="en-US" altLang="en-US" sz="1200"/>
          </a:p>
        </p:txBody>
      </p:sp>
      <p:sp>
        <p:nvSpPr>
          <p:cNvPr id="17411" name="Rectangle 2"/>
          <p:cNvSpPr>
            <a:spLocks noGrp="1" noRot="1" noChangeAspect="1" noChangeArrowheads="1" noTextEdit="1"/>
          </p:cNvSpPr>
          <p:nvPr>
            <p:ph type="sldImg"/>
          </p:nvPr>
        </p:nvSpPr>
        <p:spPr>
          <a:xfrm>
            <a:off x="1371600" y="1143000"/>
            <a:ext cx="4114800" cy="3086100"/>
          </a:xfrm>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900" b="0" i="1" kern="1200" dirty="0">
                <a:solidFill>
                  <a:srgbClr val="C00000"/>
                </a:solidFill>
                <a:effectLst/>
                <a:highlight>
                  <a:srgbClr val="FFFF00"/>
                </a:highlight>
                <a:latin typeface="Arial" panose="020B0604020202020204" pitchFamily="34" charset="0"/>
                <a:ea typeface="+mn-ea"/>
                <a:cs typeface="Arial" panose="020B0604020202020204" pitchFamily="34" charset="0"/>
              </a:rPr>
              <a:t>(Note: Embedded links are present but live only in the slide display mode.)</a:t>
            </a:r>
            <a:endParaRPr lang="en-US" altLang="en-US" sz="900" dirty="0">
              <a:solidFill>
                <a:srgbClr val="C00000"/>
              </a:solidFill>
              <a:highlight>
                <a:srgbClr val="FFFF00"/>
              </a:highlight>
              <a:latin typeface="Arial" panose="020B0604020202020204" pitchFamily="34" charset="0"/>
              <a:ea typeface="MS PGothic" charset="-128"/>
              <a:cs typeface="Arial" panose="020B0604020202020204" pitchFamily="34" charset="0"/>
            </a:endParaRPr>
          </a:p>
          <a:p>
            <a:pPr algn="just"/>
            <a:endParaRPr lang="en-IN" sz="900" b="1" i="0" u="none" strike="noStrike" kern="1200" baseline="0" dirty="0">
              <a:solidFill>
                <a:schemeClr val="tx1"/>
              </a:solidFill>
              <a:latin typeface="+mn-lt"/>
              <a:ea typeface="+mn-ea"/>
              <a:cs typeface="+mn-cs"/>
            </a:endParaRPr>
          </a:p>
          <a:p>
            <a:pPr algn="just"/>
            <a:r>
              <a:rPr lang="en-IN" sz="900" b="1" i="0" u="none" strike="noStrike" kern="1200" baseline="0" dirty="0">
                <a:solidFill>
                  <a:schemeClr val="tx1"/>
                </a:solidFill>
                <a:latin typeface="+mn-lt"/>
                <a:ea typeface="+mn-ea"/>
                <a:cs typeface="+mn-cs"/>
              </a:rPr>
              <a:t>FIGURE 11.2. </a:t>
            </a:r>
            <a:r>
              <a:rPr lang="en-IN" sz="900" b="0" i="0" u="none" strike="noStrike" kern="1200" baseline="0" dirty="0" err="1">
                <a:solidFill>
                  <a:schemeClr val="tx1"/>
                </a:solidFill>
                <a:latin typeface="+mn-lt"/>
                <a:ea typeface="+mn-ea"/>
                <a:cs typeface="+mn-cs"/>
              </a:rPr>
              <a:t>Glycosphingolipid</a:t>
            </a:r>
            <a:r>
              <a:rPr lang="en-IN" sz="900" b="0" i="0" u="none" strike="noStrike" kern="1200" baseline="0" dirty="0">
                <a:solidFill>
                  <a:schemeClr val="tx1"/>
                </a:solidFill>
                <a:latin typeface="+mn-lt"/>
                <a:ea typeface="+mn-ea"/>
                <a:cs typeface="+mn-cs"/>
              </a:rPr>
              <a:t> (GSL) neutral cores and their designation based on IUPAC (International Union of Pure and Applied Chemistry) Nomenclature. In the official nomenclature, saccharide and other substituents that extend or branch from the neutral core structures are indicated by a roman numeral designating which of the neutral core sugars (counting the sugar closest to the </a:t>
            </a:r>
            <a:r>
              <a:rPr lang="en-IN" sz="900" b="0" i="0" u="none" strike="noStrike" kern="1200" baseline="0" dirty="0" err="1">
                <a:solidFill>
                  <a:schemeClr val="tx1"/>
                </a:solidFill>
                <a:latin typeface="+mn-lt"/>
                <a:ea typeface="+mn-ea"/>
                <a:cs typeface="+mn-cs"/>
              </a:rPr>
              <a:t>ceramide</a:t>
            </a:r>
            <a:r>
              <a:rPr lang="en-IN" sz="900" b="0" i="0" u="none" strike="noStrike" kern="1200" baseline="0" dirty="0">
                <a:solidFill>
                  <a:schemeClr val="tx1"/>
                </a:solidFill>
                <a:latin typeface="+mn-lt"/>
                <a:ea typeface="+mn-ea"/>
                <a:cs typeface="+mn-cs"/>
              </a:rPr>
              <a:t> as "I") carries the substituent, and a superscript designating which hydroxyl on that sugar is modified. For example, see </a:t>
            </a:r>
            <a:r>
              <a:rPr lang="en-IN" sz="900" b="0" i="0" u="none" strike="noStrike" kern="1200" baseline="0" dirty="0" err="1">
                <a:solidFill>
                  <a:schemeClr val="tx1"/>
                </a:solidFill>
                <a:latin typeface="+mn-lt"/>
                <a:ea typeface="+mn-ea"/>
                <a:cs typeface="+mn-cs"/>
              </a:rPr>
              <a:t>ganglioside</a:t>
            </a:r>
            <a:r>
              <a:rPr lang="en-IN" sz="900" b="0" i="0" u="none" strike="noStrike" kern="1200" baseline="0" dirty="0">
                <a:solidFill>
                  <a:schemeClr val="tx1"/>
                </a:solidFill>
                <a:latin typeface="+mn-lt"/>
                <a:ea typeface="+mn-ea"/>
                <a:cs typeface="+mn-cs"/>
              </a:rPr>
              <a:t> GT1b (IV</a:t>
            </a:r>
            <a:r>
              <a:rPr lang="en-IN" sz="900" b="0" i="0" u="none" strike="noStrike" kern="1200" baseline="30000" dirty="0">
                <a:solidFill>
                  <a:schemeClr val="tx1"/>
                </a:solidFill>
                <a:latin typeface="+mn-lt"/>
                <a:ea typeface="+mn-ea"/>
                <a:cs typeface="+mn-cs"/>
              </a:rPr>
              <a:t>3</a:t>
            </a:r>
            <a:r>
              <a:rPr lang="en-IN" sz="900" b="0" i="0" u="none" strike="noStrike" kern="1200" baseline="0" dirty="0">
                <a:solidFill>
                  <a:schemeClr val="tx1"/>
                </a:solidFill>
                <a:latin typeface="+mn-lt"/>
                <a:ea typeface="+mn-ea"/>
                <a:cs typeface="+mn-cs"/>
              </a:rPr>
              <a:t>Neu5AcII</a:t>
            </a:r>
            <a:r>
              <a:rPr lang="en-IN" sz="900" b="0" i="0" u="none" strike="noStrike" kern="1200" baseline="30000" dirty="0">
                <a:solidFill>
                  <a:schemeClr val="tx1"/>
                </a:solidFill>
                <a:latin typeface="+mn-lt"/>
                <a:ea typeface="+mn-ea"/>
                <a:cs typeface="+mn-cs"/>
              </a:rPr>
              <a:t>3</a:t>
            </a:r>
            <a:r>
              <a:rPr lang="en-IN" sz="900" b="0" i="0" u="none" strike="noStrike" kern="1200" baseline="0" dirty="0">
                <a:solidFill>
                  <a:schemeClr val="tx1"/>
                </a:solidFill>
                <a:latin typeface="+mn-lt"/>
                <a:ea typeface="+mn-ea"/>
                <a:cs typeface="+mn-cs"/>
              </a:rPr>
              <a:t> [Neu5Ac] </a:t>
            </a:r>
            <a:r>
              <a:rPr lang="en-IN" sz="900" b="0" i="0" u="none" strike="noStrike" kern="1200" baseline="-25000" dirty="0">
                <a:solidFill>
                  <a:schemeClr val="tx1"/>
                </a:solidFill>
                <a:latin typeface="+mn-lt"/>
                <a:ea typeface="+mn-ea"/>
                <a:cs typeface="+mn-cs"/>
              </a:rPr>
              <a:t>2</a:t>
            </a:r>
            <a:r>
              <a:rPr lang="en-IN" sz="900" b="0" i="0" u="none" strike="noStrike" kern="1200" baseline="0" dirty="0">
                <a:solidFill>
                  <a:schemeClr val="tx1"/>
                </a:solidFill>
                <a:latin typeface="+mn-lt"/>
                <a:ea typeface="+mn-ea"/>
                <a:cs typeface="+mn-cs"/>
              </a:rPr>
              <a:t>Gg</a:t>
            </a:r>
            <a:r>
              <a:rPr lang="en-IN" sz="900" b="0" i="0" u="none" strike="noStrike" kern="1200" baseline="-25000" dirty="0">
                <a:solidFill>
                  <a:schemeClr val="tx1"/>
                </a:solidFill>
                <a:latin typeface="+mn-lt"/>
                <a:ea typeface="+mn-ea"/>
                <a:cs typeface="+mn-cs"/>
              </a:rPr>
              <a:t>4</a:t>
            </a:r>
            <a:r>
              <a:rPr lang="en-IN" sz="900" b="0" i="0" u="none" strike="noStrike" kern="1200" baseline="0" dirty="0">
                <a:solidFill>
                  <a:schemeClr val="tx1"/>
                </a:solidFill>
                <a:latin typeface="+mn-lt"/>
                <a:ea typeface="+mn-ea"/>
                <a:cs typeface="+mn-cs"/>
              </a:rPr>
              <a:t>Cer) in Figure 11.1. See Online Appendix 1B for full names and designated symbols for </a:t>
            </a:r>
            <a:r>
              <a:rPr lang="en-IN" sz="900" b="0" i="0" u="none" strike="noStrike" kern="1200" baseline="0" dirty="0" err="1">
                <a:solidFill>
                  <a:schemeClr val="tx1"/>
                </a:solidFill>
                <a:latin typeface="+mn-lt"/>
                <a:ea typeface="+mn-ea"/>
                <a:cs typeface="+mn-cs"/>
              </a:rPr>
              <a:t>monosaccharides</a:t>
            </a:r>
            <a:r>
              <a:rPr lang="en-IN" sz="900" b="0" i="0" u="none" strike="noStrike" kern="1200" baseline="0" dirty="0">
                <a:solidFill>
                  <a:schemeClr val="tx1"/>
                </a:solidFill>
                <a:latin typeface="+mn-lt"/>
                <a:ea typeface="+mn-ea"/>
                <a:cs typeface="+mn-cs"/>
              </a:rPr>
              <a:t>.</a:t>
            </a:r>
            <a:endParaRPr lang="en-US" sz="9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30016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F278BDF-EEB2-1348-862C-303861ED637C}"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464753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278BDF-EEB2-1348-862C-303861ED637C}"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3455471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278BDF-EEB2-1348-862C-303861ED637C}"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3096845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278BDF-EEB2-1348-862C-303861ED637C}"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4054299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F278BDF-EEB2-1348-862C-303861ED637C}" type="datetimeFigureOut">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11942353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278BDF-EEB2-1348-862C-303861ED637C}"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1965175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F278BDF-EEB2-1348-862C-303861ED637C}" type="datetimeFigureOut">
              <a:rPr lang="en-US" smtClean="0"/>
              <a:t>1/31/2023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2371414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F278BDF-EEB2-1348-862C-303861ED637C}" type="datetimeFigureOut">
              <a:rPr lang="en-US" smtClean="0"/>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1019491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78BDF-EEB2-1348-862C-303861ED637C}" type="datetimeFigureOut">
              <a:rPr lang="en-US" smtClean="0"/>
              <a:t>1/31/2023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1255880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278BDF-EEB2-1348-862C-303861ED637C}"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3516987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278BDF-EEB2-1348-862C-303861ED637C}" type="datetimeFigureOut">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54DA3F-3C09-AA45-AB21-B1008B6A8CB4}" type="slidenum">
              <a:rPr lang="en-US" smtClean="0"/>
              <a:t>‹#›</a:t>
            </a:fld>
            <a:endParaRPr lang="en-US"/>
          </a:p>
        </p:txBody>
      </p:sp>
    </p:spTree>
    <p:extLst>
      <p:ext uri="{BB962C8B-B14F-4D97-AF65-F5344CB8AC3E}">
        <p14:creationId xmlns:p14="http://schemas.microsoft.com/office/powerpoint/2010/main" val="1721192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278BDF-EEB2-1348-862C-303861ED637C}" type="datetimeFigureOut">
              <a:rPr lang="en-US" smtClean="0"/>
              <a:t>1/31/2023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54DA3F-3C09-AA45-AB21-B1008B6A8CB4}" type="slidenum">
              <a:rPr lang="en-US" smtClean="0"/>
              <a:t>‹#›</a:t>
            </a:fld>
            <a:endParaRPr lang="en-US"/>
          </a:p>
        </p:txBody>
      </p:sp>
    </p:spTree>
    <p:extLst>
      <p:ext uri="{BB962C8B-B14F-4D97-AF65-F5344CB8AC3E}">
        <p14:creationId xmlns:p14="http://schemas.microsoft.com/office/powerpoint/2010/main" val="233476808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13.tif"/></Relationships>
</file>

<file path=ppt/slides/_rels/slide11.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14.tif"/><Relationship Id="rId7"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cshlpress.com/default.tpl?action=full&amp;--eqskudatarq=1358" TargetMode="External"/><Relationship Id="rId5" Type="http://schemas.openxmlformats.org/officeDocument/2006/relationships/image" Target="../media/image1.jpeg"/><Relationship Id="rId4" Type="http://schemas.openxmlformats.org/officeDocument/2006/relationships/hyperlink" Target="https://www.ncbi.nlm.nih.gov/glycan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15.tif"/><Relationship Id="rId7"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cshlpress.com/default.tpl?action=full&amp;--eqskudatarq=1358" TargetMode="External"/><Relationship Id="rId5" Type="http://schemas.openxmlformats.org/officeDocument/2006/relationships/image" Target="../media/image1.jpeg"/><Relationship Id="rId4" Type="http://schemas.openxmlformats.org/officeDocument/2006/relationships/hyperlink" Target="https://www.ncbi.nlm.nih.gov/glycans/"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16.tif"/></Relationships>
</file>

<file path=ppt/slides/_rels/slide14.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17.tif"/></Relationships>
</file>

<file path=ppt/slides/_rels/slide15.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18.tif"/></Relationships>
</file>

<file path=ppt/slides/_rels/slide16.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19.tif"/></Relationships>
</file>

<file path=ppt/slides/_rels/slide17.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0.tif"/></Relationships>
</file>

<file path=ppt/slides/_rels/slide18.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1.tif"/></Relationships>
</file>

<file path=ppt/slides/_rels/slide19.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2.tif"/></Relationships>
</file>

<file path=ppt/slides/_rels/slide2.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3.tif"/></Relationships>
</file>

<file path=ppt/slides/_rels/slide21.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4.tif"/></Relationships>
</file>

<file path=ppt/slides/_rels/slide22.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5.tif"/></Relationships>
</file>

<file path=ppt/slides/_rels/slide23.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6.tif"/></Relationships>
</file>

<file path=ppt/slides/_rels/slide24.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7.tif"/></Relationships>
</file>

<file path=ppt/slides/_rels/slide25.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8.tif"/></Relationships>
</file>

<file path=ppt/slides/_rels/slide26.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8.tif"/></Relationships>
</file>

<file path=ppt/slides/_rels/slide27.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8.tif"/></Relationships>
</file>

<file path=ppt/slides/_rels/slide28.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29.jpg"/></Relationships>
</file>

<file path=ppt/slides/_rels/slide29.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30.jpg"/></Relationships>
</file>

<file path=ppt/slides/_rels/slide3.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6.jpg"/></Relationships>
</file>

<file path=ppt/slides/_rels/slide30.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31.jpg"/></Relationships>
</file>

<file path=ppt/slides/_rels/slide31.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32.jpg"/></Relationships>
</file>

<file path=ppt/slides/_rels/slide32.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33.jpg"/></Relationships>
</file>

<file path=ppt/slides/_rels/slide33.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34.jpg"/><Relationship Id="rId7"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hyperlink" Target="https://cshlpress.com/default.tpl?action=full&amp;--eqskudatarq=1358" TargetMode="External"/><Relationship Id="rId5" Type="http://schemas.openxmlformats.org/officeDocument/2006/relationships/image" Target="../media/image1.jpeg"/><Relationship Id="rId4" Type="http://schemas.openxmlformats.org/officeDocument/2006/relationships/hyperlink" Target="https://www.ncbi.nlm.nih.gov/glycans/"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35.jpg"/></Relationships>
</file>

<file path=ppt/slides/_rels/slide3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36.jpg"/><Relationship Id="rId7" Type="http://schemas.openxmlformats.org/officeDocument/2006/relationships/image" Target="../media/image2.jpe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cshlpress.com/default.tpl?action=full&amp;--eqskudatarq=1358" TargetMode="External"/><Relationship Id="rId5" Type="http://schemas.openxmlformats.org/officeDocument/2006/relationships/image" Target="../media/image1.jpeg"/><Relationship Id="rId4" Type="http://schemas.openxmlformats.org/officeDocument/2006/relationships/hyperlink" Target="https://www.ncbi.nlm.nih.gov/glycans/" TargetMode="External"/><Relationship Id="rId9" Type="http://schemas.openxmlformats.org/officeDocument/2006/relationships/hyperlink" Target="https://www.ncbi.nlm.nih.gov/glycans/snfg.html"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7.jpg"/></Relationships>
</file>

<file path=ppt/slides/_rels/slide5.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8.jpg"/></Relationships>
</file>

<file path=ppt/slides/_rels/slide6.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10.jpg"/></Relationships>
</file>

<file path=ppt/slides/_rels/slide8.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11.jpg"/></Relationships>
</file>

<file path=ppt/slides/_rels/slide9.xml.rels><?xml version="1.0" encoding="UTF-8" standalone="yes"?>
<Relationships xmlns="http://schemas.openxmlformats.org/package/2006/relationships"><Relationship Id="rId8" Type="http://schemas.openxmlformats.org/officeDocument/2006/relationships/hyperlink" Target="https://www.ncbi.nlm.nih.gov/glycans/snfg.html" TargetMode="External"/><Relationship Id="rId3" Type="http://schemas.openxmlformats.org/officeDocument/2006/relationships/hyperlink" Target="https://www.ncbi.nlm.nih.gov/glycans/" TargetMode="External"/><Relationship Id="rId7"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hyperlink" Target="https://cshlpress.com/default.tpl?action=full&amp;--eqskudatarq=1358" TargetMode="External"/><Relationship Id="rId4" Type="http://schemas.openxmlformats.org/officeDocument/2006/relationships/image" Target="../media/image1.jpeg"/><Relationship Id="rId9" Type="http://schemas.openxmlformats.org/officeDocument/2006/relationships/image" Target="../media/image12.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73320" y="105213"/>
            <a:ext cx="8779792" cy="34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sz="2000" b="1" dirty="0"/>
              <a:t>Biosynthesis and Interconversion of Monosaccharides</a:t>
            </a:r>
            <a:endParaRPr lang="en-US" altLang="en-US" sz="2000" b="1" i="1" dirty="0">
              <a:solidFill>
                <a:schemeClr val="tx2"/>
              </a:solidFill>
            </a:endParaRPr>
          </a:p>
        </p:txBody>
      </p:sp>
      <p:grpSp>
        <p:nvGrpSpPr>
          <p:cNvPr id="2" name="Group 1"/>
          <p:cNvGrpSpPr/>
          <p:nvPr/>
        </p:nvGrpSpPr>
        <p:grpSpPr>
          <a:xfrm>
            <a:off x="243546" y="58082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5, Figure 1.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4234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9666" y="590084"/>
            <a:ext cx="6052161" cy="5120640"/>
          </a:xfrm>
          <a:prstGeom prst="rect">
            <a:avLst/>
          </a:prstGeom>
        </p:spPr>
      </p:pic>
    </p:spTree>
    <p:extLst>
      <p:ext uri="{BB962C8B-B14F-4D97-AF65-F5344CB8AC3E}">
        <p14:creationId xmlns:p14="http://schemas.microsoft.com/office/powerpoint/2010/main" val="1408763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 y="138121"/>
            <a:ext cx="9024078" cy="619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GSLs Are Synthesized by the Stepwise Addition of Sugars</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11, Figure 3.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98211" y="757742"/>
            <a:ext cx="5148731" cy="4937760"/>
          </a:xfrm>
          <a:prstGeom prst="rect">
            <a:avLst/>
          </a:prstGeom>
        </p:spPr>
      </p:pic>
    </p:spTree>
    <p:extLst>
      <p:ext uri="{BB962C8B-B14F-4D97-AF65-F5344CB8AC3E}">
        <p14:creationId xmlns:p14="http://schemas.microsoft.com/office/powerpoint/2010/main" val="80194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865751" y="6257701"/>
            <a:ext cx="3681904" cy="230832"/>
          </a:xfrm>
          <a:prstGeom prst="rect">
            <a:avLst/>
          </a:prstGeom>
        </p:spPr>
        <p:txBody>
          <a:bodyPr wrap="square">
            <a:spAutoFit/>
          </a:bodyPr>
          <a:lstStyle/>
          <a:p>
            <a:pPr algn="ctr"/>
            <a:endParaRPr lang="en-US" sz="900" dirty="0"/>
          </a:p>
        </p:txBody>
      </p:sp>
      <p:sp>
        <p:nvSpPr>
          <p:cNvPr id="23" name="Rectangle 2"/>
          <p:cNvSpPr txBox="1">
            <a:spLocks noChangeArrowheads="1"/>
          </p:cNvSpPr>
          <p:nvPr/>
        </p:nvSpPr>
        <p:spPr bwMode="auto">
          <a:xfrm>
            <a:off x="2633026" y="169318"/>
            <a:ext cx="3877949" cy="26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GPI-Biosynthetic Pathways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385" y="599574"/>
            <a:ext cx="4534471" cy="5577840"/>
          </a:xfrm>
          <a:prstGeom prst="rect">
            <a:avLst/>
          </a:prstGeom>
        </p:spPr>
      </p:pic>
      <p:grpSp>
        <p:nvGrpSpPr>
          <p:cNvPr id="15" name="Group 14"/>
          <p:cNvGrpSpPr/>
          <p:nvPr/>
        </p:nvGrpSpPr>
        <p:grpSpPr>
          <a:xfrm>
            <a:off x="226104" y="5897175"/>
            <a:ext cx="8604390" cy="910092"/>
            <a:chOff x="226104" y="5846375"/>
            <a:chExt cx="8604390" cy="910092"/>
          </a:xfrm>
        </p:grpSpPr>
        <p:grpSp>
          <p:nvGrpSpPr>
            <p:cNvPr id="17" name="Group 16">
              <a:extLst>
                <a:ext uri="{FF2B5EF4-FFF2-40B4-BE49-F238E27FC236}">
                  <a16:creationId xmlns:a16="http://schemas.microsoft.com/office/drawing/2014/main" id="{B82C571D-AF97-4F50-B29D-B11BF3E50219}"/>
                </a:ext>
              </a:extLst>
            </p:cNvPr>
            <p:cNvGrpSpPr/>
            <p:nvPr/>
          </p:nvGrpSpPr>
          <p:grpSpPr>
            <a:xfrm>
              <a:off x="226104" y="6190624"/>
              <a:ext cx="1316220" cy="565843"/>
              <a:chOff x="258786" y="5877048"/>
              <a:chExt cx="1316220" cy="565843"/>
            </a:xfrm>
          </p:grpSpPr>
          <p:pic>
            <p:nvPicPr>
              <p:cNvPr id="27" name="Picture 2">
                <a:hlinkClick r:id="rId4"/>
                <a:extLst>
                  <a:ext uri="{FF2B5EF4-FFF2-40B4-BE49-F238E27FC236}">
                    <a16:creationId xmlns:a16="http://schemas.microsoft.com/office/drawing/2014/main" id="{389D792B-E250-4BF3-91E6-8F8F290A5F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a:hlinkClick r:id="rId6"/>
                <a:extLst>
                  <a:ext uri="{FF2B5EF4-FFF2-40B4-BE49-F238E27FC236}">
                    <a16:creationId xmlns:a16="http://schemas.microsoft.com/office/drawing/2014/main" id="{A82217C4-D877-4837-8E06-8F1CEA6305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4793" y="5846375"/>
              <a:ext cx="625701" cy="841248"/>
            </a:xfrm>
            <a:prstGeom prst="rect">
              <a:avLst/>
            </a:prstGeom>
            <a:ln w="6350">
              <a:solidFill>
                <a:schemeClr val="tx1"/>
              </a:solidFill>
            </a:ln>
          </p:spPr>
        </p:pic>
        <p:sp>
          <p:nvSpPr>
            <p:cNvPr id="25" name="Rectangle 14"/>
            <p:cNvSpPr>
              <a:spLocks noChangeArrowheads="1"/>
            </p:cNvSpPr>
            <p:nvPr/>
          </p:nvSpPr>
          <p:spPr bwMode="auto">
            <a:xfrm>
              <a:off x="2056064" y="6208816"/>
              <a:ext cx="5182186" cy="22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12, Figure 2.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6" name="Rectangle 25"/>
            <p:cNvSpPr/>
            <p:nvPr/>
          </p:nvSpPr>
          <p:spPr>
            <a:xfrm>
              <a:off x="2865751" y="6541767"/>
              <a:ext cx="3681904" cy="173427"/>
            </a:xfrm>
            <a:prstGeom prst="rect">
              <a:avLst/>
            </a:prstGeom>
          </p:spPr>
          <p:txBody>
            <a:bodyPr wrap="square">
              <a:spAutoFit/>
            </a:bodyPr>
            <a:lstStyle/>
            <a:p>
              <a:pPr algn="ctr"/>
              <a:r>
                <a:rPr lang="en-US" sz="900" dirty="0"/>
                <a:t>©2022 The Consortium of Glycobiology Editors, La Jolla, California</a:t>
              </a:r>
            </a:p>
          </p:txBody>
        </p:sp>
      </p:grpSp>
    </p:spTree>
    <p:extLst>
      <p:ext uri="{BB962C8B-B14F-4D97-AF65-F5344CB8AC3E}">
        <p14:creationId xmlns:p14="http://schemas.microsoft.com/office/powerpoint/2010/main" val="1710581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2865751" y="6257701"/>
            <a:ext cx="3681904" cy="230832"/>
          </a:xfrm>
          <a:prstGeom prst="rect">
            <a:avLst/>
          </a:prstGeom>
        </p:spPr>
        <p:txBody>
          <a:bodyPr wrap="square">
            <a:spAutoFit/>
          </a:bodyPr>
          <a:lstStyle/>
          <a:p>
            <a:pPr algn="ctr"/>
            <a:endParaRPr lang="en-US" sz="900" dirty="0"/>
          </a:p>
        </p:txBody>
      </p:sp>
      <p:sp>
        <p:nvSpPr>
          <p:cNvPr id="23" name="Rectangle 2"/>
          <p:cNvSpPr txBox="1">
            <a:spLocks noChangeArrowheads="1"/>
          </p:cNvSpPr>
          <p:nvPr/>
        </p:nvSpPr>
        <p:spPr bwMode="auto">
          <a:xfrm>
            <a:off x="0" y="44970"/>
            <a:ext cx="9144000" cy="51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sz="2000" b="1" dirty="0"/>
              <a:t>Predicted Topologies of the ER-Resident Components of GPI Biosynthesis in Mammalian Cells</a:t>
            </a:r>
            <a:endParaRPr lang="en-US" sz="20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12" y="777080"/>
            <a:ext cx="8467816" cy="4846320"/>
          </a:xfrm>
          <a:prstGeom prst="rect">
            <a:avLst/>
          </a:prstGeom>
        </p:spPr>
      </p:pic>
      <p:grpSp>
        <p:nvGrpSpPr>
          <p:cNvPr id="15" name="Group 14"/>
          <p:cNvGrpSpPr/>
          <p:nvPr/>
        </p:nvGrpSpPr>
        <p:grpSpPr>
          <a:xfrm>
            <a:off x="226104" y="5897175"/>
            <a:ext cx="8604390" cy="910092"/>
            <a:chOff x="226104" y="5846375"/>
            <a:chExt cx="8604390" cy="910092"/>
          </a:xfrm>
        </p:grpSpPr>
        <p:grpSp>
          <p:nvGrpSpPr>
            <p:cNvPr id="17" name="Group 16">
              <a:extLst>
                <a:ext uri="{FF2B5EF4-FFF2-40B4-BE49-F238E27FC236}">
                  <a16:creationId xmlns:a16="http://schemas.microsoft.com/office/drawing/2014/main" id="{B82C571D-AF97-4F50-B29D-B11BF3E50219}"/>
                </a:ext>
              </a:extLst>
            </p:cNvPr>
            <p:cNvGrpSpPr/>
            <p:nvPr/>
          </p:nvGrpSpPr>
          <p:grpSpPr>
            <a:xfrm>
              <a:off x="226104" y="6190624"/>
              <a:ext cx="1316220" cy="565843"/>
              <a:chOff x="258786" y="5877048"/>
              <a:chExt cx="1316220" cy="565843"/>
            </a:xfrm>
          </p:grpSpPr>
          <p:pic>
            <p:nvPicPr>
              <p:cNvPr id="27" name="Picture 2">
                <a:hlinkClick r:id="rId4"/>
                <a:extLst>
                  <a:ext uri="{FF2B5EF4-FFF2-40B4-BE49-F238E27FC236}">
                    <a16:creationId xmlns:a16="http://schemas.microsoft.com/office/drawing/2014/main" id="{389D792B-E250-4BF3-91E6-8F8F290A5F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3">
                <a:hlinkClick r:id="rId6"/>
                <a:extLst>
                  <a:ext uri="{FF2B5EF4-FFF2-40B4-BE49-F238E27FC236}">
                    <a16:creationId xmlns:a16="http://schemas.microsoft.com/office/drawing/2014/main" id="{A82217C4-D877-4837-8E06-8F1CEA6305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4793" y="5846375"/>
              <a:ext cx="625701" cy="841248"/>
            </a:xfrm>
            <a:prstGeom prst="rect">
              <a:avLst/>
            </a:prstGeom>
            <a:ln w="6350">
              <a:solidFill>
                <a:schemeClr val="tx1"/>
              </a:solidFill>
            </a:ln>
          </p:spPr>
        </p:pic>
        <p:sp>
          <p:nvSpPr>
            <p:cNvPr id="25" name="Rectangle 14"/>
            <p:cNvSpPr>
              <a:spLocks noChangeArrowheads="1"/>
            </p:cNvSpPr>
            <p:nvPr/>
          </p:nvSpPr>
          <p:spPr bwMode="auto">
            <a:xfrm>
              <a:off x="2056064" y="6208816"/>
              <a:ext cx="5182186" cy="22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12, Figure 3.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6" name="Rectangle 25"/>
            <p:cNvSpPr/>
            <p:nvPr/>
          </p:nvSpPr>
          <p:spPr>
            <a:xfrm>
              <a:off x="2865751" y="6541767"/>
              <a:ext cx="3681904" cy="173427"/>
            </a:xfrm>
            <a:prstGeom prst="rect">
              <a:avLst/>
            </a:prstGeom>
          </p:spPr>
          <p:txBody>
            <a:bodyPr wrap="square">
              <a:spAutoFit/>
            </a:bodyPr>
            <a:lstStyle/>
            <a:p>
              <a:pPr algn="ctr"/>
              <a:r>
                <a:rPr lang="en-US" sz="900" dirty="0"/>
                <a:t>©2022 The Consortium of Glycobiology Editors, La Jolla, California</a:t>
              </a:r>
            </a:p>
          </p:txBody>
        </p:sp>
      </p:grpSp>
    </p:spTree>
    <p:extLst>
      <p:ext uri="{BB962C8B-B14F-4D97-AF65-F5344CB8AC3E}">
        <p14:creationId xmlns:p14="http://schemas.microsoft.com/office/powerpoint/2010/main" val="3266186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 y="145526"/>
            <a:ext cx="9144000" cy="31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Modifications of Epidermal Growth Factor (EGF) Repeats</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13, Figure 1.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5" name="Picture 4" descr="Diagram&#10;&#10;Description automatically generated">
            <a:extLst>
              <a:ext uri="{FF2B5EF4-FFF2-40B4-BE49-F238E27FC236}">
                <a16:creationId xmlns:a16="http://schemas.microsoft.com/office/drawing/2014/main" id="{3AFC807E-F495-475B-A23F-E0E29E332B46}"/>
              </a:ext>
            </a:extLst>
          </p:cNvPr>
          <p:cNvPicPr>
            <a:picLocks noChangeAspect="1"/>
          </p:cNvPicPr>
          <p:nvPr/>
        </p:nvPicPr>
        <p:blipFill>
          <a:blip r:embed="rId9"/>
          <a:stretch>
            <a:fillRect/>
          </a:stretch>
        </p:blipFill>
        <p:spPr>
          <a:xfrm>
            <a:off x="1187535" y="522967"/>
            <a:ext cx="6830240" cy="5212080"/>
          </a:xfrm>
          <a:prstGeom prst="rect">
            <a:avLst/>
          </a:prstGeom>
        </p:spPr>
      </p:pic>
    </p:spTree>
    <p:extLst>
      <p:ext uri="{BB962C8B-B14F-4D97-AF65-F5344CB8AC3E}">
        <p14:creationId xmlns:p14="http://schemas.microsoft.com/office/powerpoint/2010/main" val="2563673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 y="36553"/>
            <a:ext cx="9144000" cy="500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Biosynthetic Pathway of O-Mannose Glycans</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13, Figure 5.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853" y="585848"/>
            <a:ext cx="7564313" cy="5029200"/>
          </a:xfrm>
          <a:prstGeom prst="rect">
            <a:avLst/>
          </a:prstGeom>
        </p:spPr>
      </p:pic>
    </p:spTree>
    <p:extLst>
      <p:ext uri="{BB962C8B-B14F-4D97-AF65-F5344CB8AC3E}">
        <p14:creationId xmlns:p14="http://schemas.microsoft.com/office/powerpoint/2010/main" val="654065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259670"/>
            <a:ext cx="9144000" cy="400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sz="2000" b="1" dirty="0"/>
              <a:t>Terminal </a:t>
            </a:r>
            <a:r>
              <a:rPr lang="en-IN" sz="2000" b="1" dirty="0" err="1"/>
              <a:t>GlcNAc</a:t>
            </a:r>
            <a:r>
              <a:rPr lang="en-IN" sz="2000" b="1" dirty="0"/>
              <a:t> Residues Are Usually </a:t>
            </a:r>
            <a:r>
              <a:rPr lang="en-IN" sz="2000" b="1" dirty="0" err="1"/>
              <a:t>Galactosylated</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2.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2959"/>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738" y="1258582"/>
            <a:ext cx="8424971" cy="3657600"/>
          </a:xfrm>
          <a:prstGeom prst="rect">
            <a:avLst/>
          </a:prstGeom>
        </p:spPr>
      </p:pic>
    </p:spTree>
    <p:extLst>
      <p:ext uri="{BB962C8B-B14F-4D97-AF65-F5344CB8AC3E}">
        <p14:creationId xmlns:p14="http://schemas.microsoft.com/office/powerpoint/2010/main" val="1057188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44952"/>
            <a:ext cx="9143999" cy="55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2000" b="1" dirty="0"/>
              <a:t>Blood Group </a:t>
            </a:r>
            <a:r>
              <a:rPr lang="en-US" altLang="en-US" sz="2000" b="1" dirty="0" err="1"/>
              <a:t>i</a:t>
            </a:r>
            <a:r>
              <a:rPr lang="en-US" altLang="en-US" sz="2000" b="1" dirty="0"/>
              <a:t> and I Antigen Synthesis</a:t>
            </a: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3.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294" y="552965"/>
            <a:ext cx="8503920" cy="5174819"/>
          </a:xfrm>
          <a:prstGeom prst="rect">
            <a:avLst/>
          </a:prstGeom>
        </p:spPr>
      </p:pic>
    </p:spTree>
    <p:extLst>
      <p:ext uri="{BB962C8B-B14F-4D97-AF65-F5344CB8AC3E}">
        <p14:creationId xmlns:p14="http://schemas.microsoft.com/office/powerpoint/2010/main" val="2155397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28788"/>
            <a:ext cx="9143999" cy="508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sz="2000" b="1" dirty="0"/>
              <a:t>Blood Group Determinants on Glycolipids</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4.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37396" y="626706"/>
            <a:ext cx="6544226" cy="5029200"/>
          </a:xfrm>
          <a:prstGeom prst="rect">
            <a:avLst/>
          </a:prstGeom>
        </p:spPr>
      </p:pic>
    </p:spTree>
    <p:extLst>
      <p:ext uri="{BB962C8B-B14F-4D97-AF65-F5344CB8AC3E}">
        <p14:creationId xmlns:p14="http://schemas.microsoft.com/office/powerpoint/2010/main" val="1708703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119309"/>
            <a:ext cx="9143999" cy="417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sz="2000" b="1" dirty="0"/>
              <a:t>Synthesis of H (O), A, and B Blood Group Determinants</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5.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5428" y="717227"/>
            <a:ext cx="8163267" cy="5029200"/>
          </a:xfrm>
          <a:prstGeom prst="rect">
            <a:avLst/>
          </a:prstGeom>
        </p:spPr>
      </p:pic>
    </p:spTree>
    <p:extLst>
      <p:ext uri="{BB962C8B-B14F-4D97-AF65-F5344CB8AC3E}">
        <p14:creationId xmlns:p14="http://schemas.microsoft.com/office/powerpoint/2010/main" val="3632054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164892"/>
            <a:ext cx="9144000" cy="371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Type-1 and -2 Lewis Determinants</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6.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1831" y="647341"/>
            <a:ext cx="5719052" cy="5029200"/>
          </a:xfrm>
          <a:prstGeom prst="rect">
            <a:avLst/>
          </a:prstGeom>
        </p:spPr>
      </p:pic>
    </p:spTree>
    <p:extLst>
      <p:ext uri="{BB962C8B-B14F-4D97-AF65-F5344CB8AC3E}">
        <p14:creationId xmlns:p14="http://schemas.microsoft.com/office/powerpoint/2010/main" val="391238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73320" y="107860"/>
            <a:ext cx="8779792" cy="46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sz="2000" b="1" dirty="0"/>
              <a:t>Some Known Transporters for Nucleotide Sugars, PAPS, and ATP</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5, Figure 4.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3516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9278" y="593269"/>
            <a:ext cx="5901654" cy="5120640"/>
          </a:xfrm>
          <a:prstGeom prst="rect">
            <a:avLst/>
          </a:prstGeom>
        </p:spPr>
      </p:pic>
    </p:spTree>
    <p:extLst>
      <p:ext uri="{BB962C8B-B14F-4D97-AF65-F5344CB8AC3E}">
        <p14:creationId xmlns:p14="http://schemas.microsoft.com/office/powerpoint/2010/main" val="2227770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133466"/>
            <a:ext cx="9143999" cy="403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Biosynthesis of Antigens of the P1PK Blood Group System</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7.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6079" y="731384"/>
            <a:ext cx="6666931" cy="5029200"/>
          </a:xfrm>
          <a:prstGeom prst="rect">
            <a:avLst/>
          </a:prstGeom>
        </p:spPr>
      </p:pic>
    </p:spTree>
    <p:extLst>
      <p:ext uri="{BB962C8B-B14F-4D97-AF65-F5344CB8AC3E}">
        <p14:creationId xmlns:p14="http://schemas.microsoft.com/office/powerpoint/2010/main" val="2494529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 y="128346"/>
            <a:ext cx="9144000" cy="536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Structure and Synthesis of the Gal</a:t>
            </a:r>
            <a:r>
              <a:rPr lang="el-GR" altLang="en-US" sz="2000" b="1" dirty="0"/>
              <a:t>α</a:t>
            </a:r>
            <a:r>
              <a:rPr lang="en-IN" altLang="en-US" sz="2000" b="1" dirty="0"/>
              <a:t>1-3Gal Antigen</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8.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473" y="840562"/>
            <a:ext cx="8714100" cy="4663440"/>
          </a:xfrm>
          <a:prstGeom prst="rect">
            <a:avLst/>
          </a:prstGeom>
        </p:spPr>
      </p:pic>
    </p:spTree>
    <p:extLst>
      <p:ext uri="{BB962C8B-B14F-4D97-AF65-F5344CB8AC3E}">
        <p14:creationId xmlns:p14="http://schemas.microsoft.com/office/powerpoint/2010/main" val="981447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0"/>
            <a:ext cx="9143999" cy="536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sz="2000" b="1" dirty="0"/>
              <a:t>Structure and Synthesis of N-</a:t>
            </a:r>
            <a:r>
              <a:rPr lang="en-IN" sz="2000" b="1"/>
              <a:t>Glycans</a:t>
            </a:r>
            <a:r>
              <a:rPr lang="en-IN" sz="2000" b="1" dirty="0"/>
              <a:t> Bearing Terminal </a:t>
            </a:r>
            <a:r>
              <a:rPr lang="en-IN" sz="2000" b="1" dirty="0" err="1"/>
              <a:t>GalNAc</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9.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6366" y="506960"/>
            <a:ext cx="3193672" cy="5212080"/>
          </a:xfrm>
          <a:prstGeom prst="rect">
            <a:avLst/>
          </a:prstGeom>
        </p:spPr>
      </p:pic>
    </p:spTree>
    <p:extLst>
      <p:ext uri="{BB962C8B-B14F-4D97-AF65-F5344CB8AC3E}">
        <p14:creationId xmlns:p14="http://schemas.microsoft.com/office/powerpoint/2010/main" val="696947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114750"/>
            <a:ext cx="9143999" cy="377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sz="2000" b="1" dirty="0"/>
              <a:t>Synthesis of the Human </a:t>
            </a:r>
            <a:r>
              <a:rPr lang="en-IN" sz="2000" b="1" dirty="0" err="1"/>
              <a:t>Sd</a:t>
            </a:r>
            <a:r>
              <a:rPr lang="en-IN" sz="2000" b="1" baseline="30000" dirty="0" err="1"/>
              <a:t>a</a:t>
            </a:r>
            <a:r>
              <a:rPr lang="en-IN" sz="2000" b="1" dirty="0"/>
              <a:t> or Mouse CT Antigen and the Glycolipid GM2</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10.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14720" y="547778"/>
            <a:ext cx="3822101" cy="5120640"/>
          </a:xfrm>
          <a:prstGeom prst="rect">
            <a:avLst/>
          </a:prstGeom>
        </p:spPr>
      </p:pic>
    </p:spTree>
    <p:extLst>
      <p:ext uri="{BB962C8B-B14F-4D97-AF65-F5344CB8AC3E}">
        <p14:creationId xmlns:p14="http://schemas.microsoft.com/office/powerpoint/2010/main" val="2883167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93485"/>
            <a:ext cx="9143999" cy="577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Synthesis of </a:t>
            </a:r>
            <a:r>
              <a:rPr lang="el-GR" altLang="en-US" sz="2000" b="1" dirty="0"/>
              <a:t>α</a:t>
            </a:r>
            <a:r>
              <a:rPr lang="en-IN" altLang="en-US" sz="2000" b="1" dirty="0"/>
              <a:t>2-6 and </a:t>
            </a:r>
            <a:r>
              <a:rPr lang="el-GR" altLang="en-US" sz="2000" b="1" dirty="0"/>
              <a:t>α</a:t>
            </a:r>
            <a:r>
              <a:rPr lang="en-IN" altLang="en-US" sz="2000" b="1" dirty="0"/>
              <a:t>2-3 Sialic Acid on </a:t>
            </a:r>
          </a:p>
          <a:p>
            <a:pPr algn="ctr"/>
            <a:r>
              <a:rPr lang="en-IN" altLang="en-US" sz="2000" b="1" dirty="0"/>
              <a:t>O-</a:t>
            </a:r>
            <a:r>
              <a:rPr lang="en-IN" altLang="en-US" sz="2000" b="1" dirty="0" err="1"/>
              <a:t>Glycans</a:t>
            </a:r>
            <a:r>
              <a:rPr lang="en-IN" altLang="en-US" sz="2000" b="1" dirty="0"/>
              <a:t> and Glycolipids</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11.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 y="1280160"/>
            <a:ext cx="8563458" cy="3749040"/>
          </a:xfrm>
          <a:prstGeom prst="rect">
            <a:avLst/>
          </a:prstGeom>
        </p:spPr>
      </p:pic>
    </p:spTree>
    <p:extLst>
      <p:ext uri="{BB962C8B-B14F-4D97-AF65-F5344CB8AC3E}">
        <p14:creationId xmlns:p14="http://schemas.microsoft.com/office/powerpoint/2010/main" val="1096564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44970"/>
            <a:ext cx="9144000" cy="78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Structure and Synthesis of </a:t>
            </a:r>
            <a:r>
              <a:rPr lang="en-IN" altLang="en-US" sz="2000" b="1" dirty="0" err="1"/>
              <a:t>Glycans</a:t>
            </a:r>
            <a:r>
              <a:rPr lang="en-IN" altLang="en-US" sz="2000" b="1" dirty="0"/>
              <a:t> with </a:t>
            </a:r>
            <a:r>
              <a:rPr lang="el-GR" altLang="en-US" sz="2000" b="1" dirty="0"/>
              <a:t>α</a:t>
            </a:r>
            <a:r>
              <a:rPr lang="en-IN" altLang="en-US" sz="2000" b="1" dirty="0"/>
              <a:t>2-8 </a:t>
            </a:r>
            <a:r>
              <a:rPr lang="en-IN" altLang="en-US" sz="2000" b="1" dirty="0" err="1"/>
              <a:t>Sialic</a:t>
            </a:r>
            <a:r>
              <a:rPr lang="en-IN" altLang="en-US" sz="2000" b="1" dirty="0"/>
              <a:t> Acids</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12.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7421" y="639700"/>
            <a:ext cx="5234059" cy="5120640"/>
          </a:xfrm>
          <a:prstGeom prst="rect">
            <a:avLst/>
          </a:prstGeom>
        </p:spPr>
      </p:pic>
    </p:spTree>
    <p:extLst>
      <p:ext uri="{BB962C8B-B14F-4D97-AF65-F5344CB8AC3E}">
        <p14:creationId xmlns:p14="http://schemas.microsoft.com/office/powerpoint/2010/main" val="162157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44970"/>
            <a:ext cx="9144000" cy="78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Structure and Synthesis of </a:t>
            </a:r>
            <a:r>
              <a:rPr lang="en-IN" altLang="en-US" sz="2000" b="1" dirty="0" err="1"/>
              <a:t>Glycans</a:t>
            </a:r>
            <a:r>
              <a:rPr lang="en-IN" altLang="en-US" sz="2000" b="1" dirty="0"/>
              <a:t> with </a:t>
            </a:r>
            <a:r>
              <a:rPr lang="el-GR" altLang="en-US" sz="2000" b="1" dirty="0"/>
              <a:t>α</a:t>
            </a:r>
            <a:r>
              <a:rPr lang="en-IN" altLang="en-US" sz="2000" b="1" dirty="0"/>
              <a:t>2-8 </a:t>
            </a:r>
            <a:r>
              <a:rPr lang="en-IN" altLang="en-US" sz="2000" b="1" dirty="0" err="1"/>
              <a:t>Sialic</a:t>
            </a:r>
            <a:r>
              <a:rPr lang="en-IN" altLang="en-US" sz="2000" b="1" dirty="0"/>
              <a:t> Acids</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12.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7421" y="639700"/>
            <a:ext cx="5234059" cy="5120640"/>
          </a:xfrm>
          <a:prstGeom prst="rect">
            <a:avLst/>
          </a:prstGeom>
        </p:spPr>
      </p:pic>
    </p:spTree>
    <p:extLst>
      <p:ext uri="{BB962C8B-B14F-4D97-AF65-F5344CB8AC3E}">
        <p14:creationId xmlns:p14="http://schemas.microsoft.com/office/powerpoint/2010/main" val="1343260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44970"/>
            <a:ext cx="9144000" cy="78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Structure and Synthesis of </a:t>
            </a:r>
            <a:r>
              <a:rPr lang="en-IN" altLang="en-US" sz="2000" b="1" dirty="0" err="1"/>
              <a:t>Glycans</a:t>
            </a:r>
            <a:r>
              <a:rPr lang="en-IN" altLang="en-US" sz="2000" b="1" dirty="0"/>
              <a:t> with </a:t>
            </a:r>
            <a:r>
              <a:rPr lang="el-GR" altLang="en-US" sz="2000" b="1" dirty="0"/>
              <a:t>α</a:t>
            </a:r>
            <a:r>
              <a:rPr lang="en-IN" altLang="en-US" sz="2000" b="1" dirty="0"/>
              <a:t>2-8 </a:t>
            </a:r>
            <a:r>
              <a:rPr lang="en-IN" altLang="en-US" sz="2000" b="1" dirty="0" err="1"/>
              <a:t>Sialic</a:t>
            </a:r>
            <a:r>
              <a:rPr lang="en-IN" altLang="en-US" sz="2000" b="1" dirty="0"/>
              <a:t> Acids</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14, Figure 12.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7421" y="639700"/>
            <a:ext cx="5234059" cy="5120640"/>
          </a:xfrm>
          <a:prstGeom prst="rect">
            <a:avLst/>
          </a:prstGeom>
        </p:spPr>
      </p:pic>
    </p:spTree>
    <p:extLst>
      <p:ext uri="{BB962C8B-B14F-4D97-AF65-F5344CB8AC3E}">
        <p14:creationId xmlns:p14="http://schemas.microsoft.com/office/powerpoint/2010/main" val="3264111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73320" y="108274"/>
            <a:ext cx="8779792" cy="68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err="1"/>
              <a:t>Keratan</a:t>
            </a:r>
            <a:r>
              <a:rPr lang="en-US" sz="2000" b="1" dirty="0"/>
              <a:t> Sulfates (KS) Contain a Sulfated Poly-</a:t>
            </a:r>
            <a:r>
              <a:rPr lang="en-US" sz="2000" b="1" i="1" dirty="0"/>
              <a:t>N</a:t>
            </a:r>
            <a:r>
              <a:rPr lang="en-US" sz="2000" b="1" dirty="0"/>
              <a:t>-</a:t>
            </a:r>
            <a:r>
              <a:rPr lang="en-US" sz="2000" b="1" dirty="0" err="1"/>
              <a:t>Acetyllactosamine</a:t>
            </a:r>
            <a:r>
              <a:rPr lang="en-US" sz="2000" b="1" dirty="0"/>
              <a:t> Chain, Linked to Either Asparagine or Serine/Threonine Residues</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17, Figure 3.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601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4849" y="910038"/>
            <a:ext cx="3359261" cy="4754880"/>
          </a:xfrm>
          <a:prstGeom prst="rect">
            <a:avLst/>
          </a:prstGeom>
        </p:spPr>
      </p:pic>
    </p:spTree>
    <p:extLst>
      <p:ext uri="{BB962C8B-B14F-4D97-AF65-F5344CB8AC3E}">
        <p14:creationId xmlns:p14="http://schemas.microsoft.com/office/powerpoint/2010/main" val="3061323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73320" y="97070"/>
            <a:ext cx="8779792" cy="90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err="1"/>
              <a:t>Glycosaminoglycans</a:t>
            </a:r>
            <a:r>
              <a:rPr lang="en-US" sz="2000" b="1" dirty="0"/>
              <a:t> Consist of Alternating N-Acetylated (</a:t>
            </a:r>
            <a:r>
              <a:rPr lang="en-US" sz="2000" b="1" dirty="0" err="1"/>
              <a:t>GlcNAc</a:t>
            </a:r>
            <a:r>
              <a:rPr lang="en-US" sz="2000" b="1" dirty="0"/>
              <a:t> or </a:t>
            </a:r>
            <a:r>
              <a:rPr lang="en-US" sz="2000" b="1" dirty="0" err="1"/>
              <a:t>GalNAc</a:t>
            </a:r>
            <a:r>
              <a:rPr lang="en-US" sz="2000" b="1" dirty="0"/>
              <a:t>) or N-Sulfated (</a:t>
            </a:r>
            <a:r>
              <a:rPr lang="en-US" sz="2000" b="1" dirty="0" err="1"/>
              <a:t>GlcNS</a:t>
            </a:r>
            <a:r>
              <a:rPr lang="en-US" sz="2000" b="1" dirty="0"/>
              <a:t>) Glucosamine</a:t>
            </a:r>
            <a:r>
              <a:rPr lang="en-US" sz="2000" dirty="0"/>
              <a:t> </a:t>
            </a:r>
            <a:r>
              <a:rPr lang="en-US" sz="2000" b="1" dirty="0"/>
              <a:t>and Either a </a:t>
            </a:r>
            <a:r>
              <a:rPr lang="en-US" sz="2000" b="1" dirty="0" err="1"/>
              <a:t>Uronic</a:t>
            </a:r>
            <a:r>
              <a:rPr lang="en-US" sz="2000" b="1" dirty="0"/>
              <a:t> Acid (</a:t>
            </a:r>
            <a:r>
              <a:rPr lang="en-US" sz="2000" b="1" dirty="0" err="1"/>
              <a:t>GlcA</a:t>
            </a:r>
            <a:r>
              <a:rPr lang="en-US" sz="2000" b="1" dirty="0"/>
              <a:t> or </a:t>
            </a:r>
            <a:r>
              <a:rPr lang="en-US" sz="2000" b="1" dirty="0" err="1"/>
              <a:t>IdoA</a:t>
            </a:r>
            <a:r>
              <a:rPr lang="en-US" sz="2000" b="1" dirty="0"/>
              <a:t>) or </a:t>
            </a:r>
            <a:r>
              <a:rPr lang="en-US" sz="2000" b="1" dirty="0" err="1"/>
              <a:t>Galactose</a:t>
            </a:r>
            <a:r>
              <a:rPr lang="en-US" sz="2000" b="1" dirty="0"/>
              <a:t> (Gal)</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17, Figure 2.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601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57614" y="1210889"/>
            <a:ext cx="4611204" cy="4480560"/>
          </a:xfrm>
          <a:prstGeom prst="rect">
            <a:avLst/>
          </a:prstGeom>
        </p:spPr>
      </p:pic>
    </p:spTree>
    <p:extLst>
      <p:ext uri="{BB962C8B-B14F-4D97-AF65-F5344CB8AC3E}">
        <p14:creationId xmlns:p14="http://schemas.microsoft.com/office/powerpoint/2010/main" val="4203164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216862" y="81818"/>
            <a:ext cx="8779792" cy="28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sz="2000" b="1" dirty="0"/>
              <a:t>The Strict Acceptor Substrate Specificity of </a:t>
            </a:r>
            <a:r>
              <a:rPr lang="en-IN" sz="2000" b="1" dirty="0" err="1"/>
              <a:t>Glycosyltransferases</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6, Figure 1.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31657"/>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2003" y="510941"/>
            <a:ext cx="4870534" cy="5212080"/>
          </a:xfrm>
          <a:prstGeom prst="rect">
            <a:avLst/>
          </a:prstGeom>
        </p:spPr>
      </p:pic>
    </p:spTree>
    <p:extLst>
      <p:ext uri="{BB962C8B-B14F-4D97-AF65-F5344CB8AC3E}">
        <p14:creationId xmlns:p14="http://schemas.microsoft.com/office/powerpoint/2010/main" val="3517406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572402" y="135862"/>
            <a:ext cx="7981629" cy="42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The Biosynthesis of Chondroitin Sulfate and </a:t>
            </a:r>
            <a:r>
              <a:rPr lang="en-US" sz="2000" b="1" dirty="0" err="1"/>
              <a:t>Heparan</a:t>
            </a:r>
            <a:r>
              <a:rPr lang="en-US" sz="2000" b="1" dirty="0"/>
              <a:t> Sulfate  </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17, Figure 4.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601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00399" y="559072"/>
            <a:ext cx="3243191" cy="5120640"/>
          </a:xfrm>
          <a:prstGeom prst="rect">
            <a:avLst/>
          </a:prstGeom>
        </p:spPr>
      </p:pic>
    </p:spTree>
    <p:extLst>
      <p:ext uri="{BB962C8B-B14F-4D97-AF65-F5344CB8AC3E}">
        <p14:creationId xmlns:p14="http://schemas.microsoft.com/office/powerpoint/2010/main" val="3201290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73320" y="64732"/>
            <a:ext cx="8779792" cy="68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Biosynthesis of Chondroitin Sulfate/</a:t>
            </a:r>
            <a:r>
              <a:rPr lang="en-US" sz="2000" b="1" dirty="0" err="1"/>
              <a:t>Dermatan</a:t>
            </a:r>
            <a:r>
              <a:rPr lang="en-US" sz="2000" b="1" dirty="0"/>
              <a:t> Sulfate</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17, Figure 5.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601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48434" y="625067"/>
            <a:ext cx="4369504" cy="5029200"/>
          </a:xfrm>
          <a:prstGeom prst="rect">
            <a:avLst/>
          </a:prstGeom>
        </p:spPr>
      </p:pic>
    </p:spTree>
    <p:extLst>
      <p:ext uri="{BB962C8B-B14F-4D97-AF65-F5344CB8AC3E}">
        <p14:creationId xmlns:p14="http://schemas.microsoft.com/office/powerpoint/2010/main" val="83592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733147" y="93697"/>
            <a:ext cx="5677705" cy="34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O-Man Glycan Biosynthetic Pathway</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45, Figure 3.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40529"/>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793" y="717658"/>
            <a:ext cx="8377087" cy="4937760"/>
          </a:xfrm>
          <a:prstGeom prst="rect">
            <a:avLst/>
          </a:prstGeom>
        </p:spPr>
      </p:pic>
    </p:spTree>
    <p:extLst>
      <p:ext uri="{BB962C8B-B14F-4D97-AF65-F5344CB8AC3E}">
        <p14:creationId xmlns:p14="http://schemas.microsoft.com/office/powerpoint/2010/main" val="3274918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265669" y="79246"/>
            <a:ext cx="9657771" cy="68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Many Nuclear, Mitochondrial, and Cytoplasmic Proteins are Modified by </a:t>
            </a:r>
            <a:r>
              <a:rPr lang="en-US" sz="2000" b="1" dirty="0" err="1"/>
              <a:t>Monosaccharides</a:t>
            </a:r>
            <a:r>
              <a:rPr lang="en-US" sz="2000" b="1" dirty="0"/>
              <a:t> of O-Linked </a:t>
            </a:r>
            <a:r>
              <a:rPr lang="en-US" sz="2000" b="1" dirty="0">
                <a:sym typeface="Symbol"/>
              </a:rPr>
              <a:t></a:t>
            </a:r>
            <a:r>
              <a:rPr lang="en-US" sz="2000" b="1" dirty="0"/>
              <a:t>-</a:t>
            </a:r>
            <a:r>
              <a:rPr lang="en-US" sz="2000" b="1" i="1" dirty="0"/>
              <a:t>N</a:t>
            </a:r>
            <a:r>
              <a:rPr lang="en-US" sz="2000" b="1" dirty="0"/>
              <a:t>-</a:t>
            </a:r>
            <a:r>
              <a:rPr lang="en-US" sz="2000" b="1" dirty="0" err="1"/>
              <a:t>Acetylglucosamine</a:t>
            </a:r>
            <a:r>
              <a:rPr lang="en-US" sz="2000" b="1" dirty="0"/>
              <a:t> (O-</a:t>
            </a:r>
            <a:r>
              <a:rPr lang="en-US" sz="2000" b="1" dirty="0" err="1"/>
              <a:t>GlcNAc</a:t>
            </a:r>
            <a:r>
              <a:rPr lang="en-US" sz="2000" b="1" dirty="0"/>
              <a:t>)</a:t>
            </a:r>
            <a:endParaRPr lang="en-US" altLang="en-US" sz="2000" b="1" i="1" dirty="0">
              <a:solidFill>
                <a:schemeClr val="tx2"/>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783" y="979351"/>
            <a:ext cx="8549640" cy="4663440"/>
          </a:xfrm>
          <a:prstGeom prst="rect">
            <a:avLst/>
          </a:prstGeom>
        </p:spPr>
      </p:pic>
      <p:grpSp>
        <p:nvGrpSpPr>
          <p:cNvPr id="12" name="Group 11"/>
          <p:cNvGrpSpPr/>
          <p:nvPr/>
        </p:nvGrpSpPr>
        <p:grpSpPr>
          <a:xfrm>
            <a:off x="239752" y="5897175"/>
            <a:ext cx="8604390" cy="910092"/>
            <a:chOff x="226104" y="5846375"/>
            <a:chExt cx="8604390" cy="910092"/>
          </a:xfrm>
        </p:grpSpPr>
        <p:grpSp>
          <p:nvGrpSpPr>
            <p:cNvPr id="13" name="Group 12">
              <a:extLst>
                <a:ext uri="{FF2B5EF4-FFF2-40B4-BE49-F238E27FC236}">
                  <a16:creationId xmlns:a16="http://schemas.microsoft.com/office/drawing/2014/main" id="{B82C571D-AF97-4F50-B29D-B11BF3E50219}"/>
                </a:ext>
              </a:extLst>
            </p:cNvPr>
            <p:cNvGrpSpPr/>
            <p:nvPr/>
          </p:nvGrpSpPr>
          <p:grpSpPr>
            <a:xfrm>
              <a:off x="226104" y="6190624"/>
              <a:ext cx="1316220" cy="565843"/>
              <a:chOff x="258786" y="5877048"/>
              <a:chExt cx="1316220" cy="565843"/>
            </a:xfrm>
          </p:grpSpPr>
          <p:pic>
            <p:nvPicPr>
              <p:cNvPr id="19" name="Picture 2">
                <a:hlinkClick r:id="rId4"/>
                <a:extLst>
                  <a:ext uri="{FF2B5EF4-FFF2-40B4-BE49-F238E27FC236}">
                    <a16:creationId xmlns:a16="http://schemas.microsoft.com/office/drawing/2014/main" id="{389D792B-E250-4BF3-91E6-8F8F290A5F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
                <a:hlinkClick r:id="rId6"/>
                <a:extLst>
                  <a:ext uri="{FF2B5EF4-FFF2-40B4-BE49-F238E27FC236}">
                    <a16:creationId xmlns:a16="http://schemas.microsoft.com/office/drawing/2014/main" id="{A82217C4-D877-4837-8E06-8F1CEA6305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04793" y="5846375"/>
              <a:ext cx="625701" cy="841248"/>
            </a:xfrm>
            <a:prstGeom prst="rect">
              <a:avLst/>
            </a:prstGeom>
            <a:ln w="6350">
              <a:solidFill>
                <a:schemeClr val="tx1"/>
              </a:solidFill>
            </a:ln>
          </p:spPr>
        </p:pic>
        <p:sp>
          <p:nvSpPr>
            <p:cNvPr id="16" name="Rectangle 14"/>
            <p:cNvSpPr>
              <a:spLocks noChangeArrowheads="1"/>
            </p:cNvSpPr>
            <p:nvPr/>
          </p:nvSpPr>
          <p:spPr bwMode="auto">
            <a:xfrm>
              <a:off x="2056064" y="6208816"/>
              <a:ext cx="5182186" cy="22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19, Figure 1.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17" name="Rectangle 16"/>
            <p:cNvSpPr/>
            <p:nvPr/>
          </p:nvSpPr>
          <p:spPr>
            <a:xfrm>
              <a:off x="2865751" y="6541767"/>
              <a:ext cx="3681904" cy="173427"/>
            </a:xfrm>
            <a:prstGeom prst="rect">
              <a:avLst/>
            </a:prstGeom>
          </p:spPr>
          <p:txBody>
            <a:bodyPr wrap="square">
              <a:spAutoFit/>
            </a:bodyPr>
            <a:lstStyle/>
            <a:p>
              <a:pPr algn="ctr"/>
              <a:r>
                <a:rPr lang="en-US" sz="900" dirty="0"/>
                <a:t>©2022 The Consortium of Glycobiology Editors, La Jolla, California</a:t>
              </a:r>
            </a:p>
          </p:txBody>
        </p:sp>
      </p:grpSp>
    </p:spTree>
    <p:extLst>
      <p:ext uri="{BB962C8B-B14F-4D97-AF65-F5344CB8AC3E}">
        <p14:creationId xmlns:p14="http://schemas.microsoft.com/office/powerpoint/2010/main" val="36741168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733148" y="128133"/>
            <a:ext cx="5677705" cy="34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err="1"/>
              <a:t>Glycosidases</a:t>
            </a:r>
            <a:r>
              <a:rPr lang="en-US" sz="2000" b="1" dirty="0"/>
              <a:t> Used for Structural Analysis</a:t>
            </a:r>
            <a:endParaRPr lang="en-US" altLang="en-US" sz="2000" b="1" i="1" dirty="0">
              <a:solidFill>
                <a:schemeClr val="tx2"/>
              </a:solidFill>
              <a:latin typeface="Arial" panose="020B0604020202020204" pitchFamily="34" charset="0"/>
              <a:cs typeface="Arial" panose="020B0604020202020204" pitchFamily="34" charset="0"/>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50, Figure 1.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38110"/>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997" y="1676670"/>
            <a:ext cx="8846993" cy="3017520"/>
          </a:xfrm>
          <a:prstGeom prst="rect">
            <a:avLst/>
          </a:prstGeom>
        </p:spPr>
      </p:pic>
    </p:spTree>
    <p:extLst>
      <p:ext uri="{BB962C8B-B14F-4D97-AF65-F5344CB8AC3E}">
        <p14:creationId xmlns:p14="http://schemas.microsoft.com/office/powerpoint/2010/main" val="1449952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136989" y="147689"/>
            <a:ext cx="6870023" cy="68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Genetic Alteration of Glycosylation</a:t>
            </a:r>
            <a:endParaRPr lang="en-US" altLang="en-US" sz="2000" b="1" i="1" dirty="0">
              <a:solidFill>
                <a:schemeClr val="tx2"/>
              </a:solidFill>
              <a:latin typeface="Arial" panose="020B0604020202020204" pitchFamily="34" charset="0"/>
              <a:cs typeface="Arial" panose="020B0604020202020204" pitchFamily="34" charset="0"/>
            </a:endParaRPr>
          </a:p>
        </p:txBody>
      </p:sp>
      <p:pic>
        <p:nvPicPr>
          <p:cNvPr id="4" name="Picture 3" descr="Chart&#10;&#10;Description automatically generated with low confidence">
            <a:extLst>
              <a:ext uri="{FF2B5EF4-FFF2-40B4-BE49-F238E27FC236}">
                <a16:creationId xmlns:a16="http://schemas.microsoft.com/office/drawing/2014/main" id="{E9CFC985-3923-47D4-AC93-63FB6E914B5B}"/>
              </a:ext>
            </a:extLst>
          </p:cNvPr>
          <p:cNvPicPr>
            <a:picLocks noChangeAspect="1"/>
          </p:cNvPicPr>
          <p:nvPr/>
        </p:nvPicPr>
        <p:blipFill>
          <a:blip r:embed="rId3"/>
          <a:stretch>
            <a:fillRect/>
          </a:stretch>
        </p:blipFill>
        <p:spPr>
          <a:xfrm>
            <a:off x="262697" y="1559839"/>
            <a:ext cx="8612611" cy="3566160"/>
          </a:xfrm>
          <a:prstGeom prst="rect">
            <a:avLst/>
          </a:prstGeom>
        </p:spPr>
      </p:pic>
      <p:grpSp>
        <p:nvGrpSpPr>
          <p:cNvPr id="12" name="Group 1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4"/>
                <a:extLst>
                  <a:ext uri="{FF2B5EF4-FFF2-40B4-BE49-F238E27FC236}">
                    <a16:creationId xmlns:a16="http://schemas.microsoft.com/office/drawing/2014/main" id="{389D792B-E250-4BF3-91E6-8F8F290A5F6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6"/>
                <a:extLst>
                  <a:ext uri="{FF2B5EF4-FFF2-40B4-BE49-F238E27FC236}">
                    <a16:creationId xmlns:a16="http://schemas.microsoft.com/office/drawing/2014/main" id="{A82217C4-D877-4837-8E06-8F1CEA63059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20"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56, Figure 3.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4" name="Rectangle 23"/>
            <p:cNvSpPr/>
            <p:nvPr/>
          </p:nvSpPr>
          <p:spPr>
            <a:xfrm>
              <a:off x="2860335" y="6538110"/>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25" name="Rectangle 24">
              <a:hlinkClick r:id="rId9"/>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spTree>
    <p:extLst>
      <p:ext uri="{BB962C8B-B14F-4D97-AF65-F5344CB8AC3E}">
        <p14:creationId xmlns:p14="http://schemas.microsoft.com/office/powerpoint/2010/main" val="32361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187101"/>
            <a:ext cx="9143999" cy="34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Synthesis of Dolichol-P-P-GlcNAc</a:t>
            </a:r>
            <a:r>
              <a:rPr lang="en-US" sz="2000" b="1" baseline="-25000" dirty="0"/>
              <a:t>2</a:t>
            </a:r>
            <a:r>
              <a:rPr lang="en-US" sz="2000" b="1" dirty="0"/>
              <a:t>Man</a:t>
            </a:r>
            <a:r>
              <a:rPr lang="en-US" sz="2000" b="1" baseline="-25000" dirty="0"/>
              <a:t>9</a:t>
            </a:r>
            <a:r>
              <a:rPr lang="en-US" sz="2000" b="1" dirty="0"/>
              <a:t>Glc</a:t>
            </a:r>
            <a:r>
              <a:rPr lang="en-US" sz="2000" b="1" baseline="-25000" dirty="0"/>
              <a:t>3</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9, Figure 3.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601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001" y="878850"/>
            <a:ext cx="8793934" cy="4480560"/>
          </a:xfrm>
          <a:prstGeom prst="rect">
            <a:avLst/>
          </a:prstGeom>
        </p:spPr>
      </p:pic>
    </p:spTree>
    <p:extLst>
      <p:ext uri="{BB962C8B-B14F-4D97-AF65-F5344CB8AC3E}">
        <p14:creationId xmlns:p14="http://schemas.microsoft.com/office/powerpoint/2010/main" val="1119898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187101"/>
            <a:ext cx="9143999" cy="39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Processing and Maturation of an N-glycan</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9, Figure 4.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601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22432" y="580560"/>
            <a:ext cx="4399724" cy="5120640"/>
          </a:xfrm>
          <a:prstGeom prst="rect">
            <a:avLst/>
          </a:prstGeom>
        </p:spPr>
      </p:pic>
    </p:spTree>
    <p:extLst>
      <p:ext uri="{BB962C8B-B14F-4D97-AF65-F5344CB8AC3E}">
        <p14:creationId xmlns:p14="http://schemas.microsoft.com/office/powerpoint/2010/main" val="3294701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187101"/>
            <a:ext cx="9143999" cy="567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Branching and Core Modification of Complex </a:t>
            </a:r>
            <a:r>
              <a:rPr lang="en-US" sz="2000" dirty="0"/>
              <a:t> </a:t>
            </a:r>
            <a:r>
              <a:rPr lang="en-US" sz="2000" b="1" dirty="0"/>
              <a:t>N-</a:t>
            </a:r>
            <a:r>
              <a:rPr lang="en-US" sz="2000" b="1" dirty="0" err="1"/>
              <a:t>glycans</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9, Figure 5.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601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356" y="855378"/>
            <a:ext cx="8167162" cy="4754880"/>
          </a:xfrm>
          <a:prstGeom prst="rect">
            <a:avLst/>
          </a:prstGeom>
        </p:spPr>
      </p:pic>
    </p:spTree>
    <p:extLst>
      <p:ext uri="{BB962C8B-B14F-4D97-AF65-F5344CB8AC3E}">
        <p14:creationId xmlns:p14="http://schemas.microsoft.com/office/powerpoint/2010/main" val="1350551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 y="187100"/>
            <a:ext cx="9013370" cy="41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Biosynthesis of Core 1 and 2 O-</a:t>
            </a:r>
            <a:r>
              <a:rPr lang="en-US" sz="2000" b="1" dirty="0" err="1"/>
              <a:t>GalNAc</a:t>
            </a:r>
            <a:r>
              <a:rPr lang="en-US" sz="2000" b="1" dirty="0"/>
              <a:t> </a:t>
            </a:r>
            <a:r>
              <a:rPr lang="en-US" sz="2000" b="1" dirty="0" err="1"/>
              <a:t>Glycans</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10, Figure 2.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601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6153" y="606240"/>
            <a:ext cx="3474720" cy="5078293"/>
          </a:xfrm>
          <a:prstGeom prst="rect">
            <a:avLst/>
          </a:prstGeom>
        </p:spPr>
      </p:pic>
    </p:spTree>
    <p:extLst>
      <p:ext uri="{BB962C8B-B14F-4D97-AF65-F5344CB8AC3E}">
        <p14:creationId xmlns:p14="http://schemas.microsoft.com/office/powerpoint/2010/main" val="1450267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0" y="187100"/>
            <a:ext cx="9144000" cy="40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sz="2000" b="1" dirty="0"/>
              <a:t>Biosynthesis of Core 3 and 4 O-</a:t>
            </a:r>
            <a:r>
              <a:rPr lang="en-US" sz="2000" b="1" dirty="0" err="1"/>
              <a:t>GalNAc</a:t>
            </a:r>
            <a:r>
              <a:rPr lang="en-US" sz="2000" b="1" dirty="0"/>
              <a:t> </a:t>
            </a:r>
            <a:r>
              <a:rPr lang="en-US" sz="2000" b="1" dirty="0" err="1"/>
              <a:t>Glycans</a:t>
            </a:r>
            <a:endParaRPr lang="en-US" altLang="en-US" sz="2000" b="1" i="1" dirty="0">
              <a:solidFill>
                <a:schemeClr val="tx2"/>
              </a:solidFill>
            </a:endParaRPr>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10, Figure 3.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6015"/>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6959" y="596958"/>
            <a:ext cx="4389120" cy="5052715"/>
          </a:xfrm>
          <a:prstGeom prst="rect">
            <a:avLst/>
          </a:prstGeom>
        </p:spPr>
      </p:pic>
    </p:spTree>
    <p:extLst>
      <p:ext uri="{BB962C8B-B14F-4D97-AF65-F5344CB8AC3E}">
        <p14:creationId xmlns:p14="http://schemas.microsoft.com/office/powerpoint/2010/main" val="3382088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txBox="1">
            <a:spLocks noChangeArrowheads="1"/>
          </p:cNvSpPr>
          <p:nvPr/>
        </p:nvSpPr>
        <p:spPr bwMode="auto">
          <a:xfrm>
            <a:off x="-119921" y="536693"/>
            <a:ext cx="9263921" cy="152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IN" altLang="en-US" sz="2000" b="1" dirty="0"/>
              <a:t>Glycosphingolipid (GSL) Neutral Cores and Their Designation Based on IUPAC Nomenclature</a:t>
            </a:r>
            <a:endParaRPr lang="en-US" altLang="en-US" sz="2000" b="1" dirty="0"/>
          </a:p>
        </p:txBody>
      </p:sp>
      <p:grpSp>
        <p:nvGrpSpPr>
          <p:cNvPr id="2" name="Group 1"/>
          <p:cNvGrpSpPr/>
          <p:nvPr/>
        </p:nvGrpSpPr>
        <p:grpSpPr>
          <a:xfrm>
            <a:off x="243546" y="5795547"/>
            <a:ext cx="8604390" cy="953234"/>
            <a:chOff x="243546" y="5795547"/>
            <a:chExt cx="8604390" cy="953234"/>
          </a:xfrm>
        </p:grpSpPr>
        <p:grpSp>
          <p:nvGrpSpPr>
            <p:cNvPr id="15" name="Group 14">
              <a:extLst>
                <a:ext uri="{FF2B5EF4-FFF2-40B4-BE49-F238E27FC236}">
                  <a16:creationId xmlns:a16="http://schemas.microsoft.com/office/drawing/2014/main" id="{B82C571D-AF97-4F50-B29D-B11BF3E50219}"/>
                </a:ext>
              </a:extLst>
            </p:cNvPr>
            <p:cNvGrpSpPr/>
            <p:nvPr/>
          </p:nvGrpSpPr>
          <p:grpSpPr>
            <a:xfrm>
              <a:off x="243546" y="6182938"/>
              <a:ext cx="1316220" cy="565843"/>
              <a:chOff x="258786" y="5877048"/>
              <a:chExt cx="1316220" cy="565843"/>
            </a:xfrm>
          </p:grpSpPr>
          <p:pic>
            <p:nvPicPr>
              <p:cNvPr id="26" name="Picture 2">
                <a:hlinkClick r:id="rId3"/>
                <a:extLst>
                  <a:ext uri="{FF2B5EF4-FFF2-40B4-BE49-F238E27FC236}">
                    <a16:creationId xmlns:a16="http://schemas.microsoft.com/office/drawing/2014/main" id="{389D792B-E250-4BF3-91E6-8F8F290A5F6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2568" y="5877048"/>
                <a:ext cx="4524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a:hlinkClick r:id="rId5"/>
                <a:extLst>
                  <a:ext uri="{FF2B5EF4-FFF2-40B4-BE49-F238E27FC236}">
                    <a16:creationId xmlns:a16="http://schemas.microsoft.com/office/drawing/2014/main" id="{A82217C4-D877-4837-8E06-8F1CEA63059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264" y="5880348"/>
                <a:ext cx="418916" cy="415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C470F895-C851-47BA-ACB2-1CC1F759F215}"/>
                  </a:ext>
                </a:extLst>
              </p:cNvPr>
              <p:cNvSpPr/>
              <p:nvPr/>
            </p:nvSpPr>
            <p:spPr>
              <a:xfrm>
                <a:off x="258786" y="6258225"/>
                <a:ext cx="870751" cy="184666"/>
              </a:xfrm>
              <a:prstGeom prst="rect">
                <a:avLst/>
              </a:prstGeom>
            </p:spPr>
            <p:txBody>
              <a:bodyPr wrap="square">
                <a:spAutoFit/>
              </a:bodyPr>
              <a:lstStyle/>
              <a:p>
                <a:r>
                  <a:rPr lang="en-US" sz="600" dirty="0">
                    <a:latin typeface="Arial" panose="020B0604020202020204" pitchFamily="34" charset="0"/>
                    <a:cs typeface="Arial" panose="020B0604020202020204" pitchFamily="34" charset="0"/>
                  </a:rPr>
                  <a:t>Buy the Book</a:t>
                </a:r>
              </a:p>
            </p:txBody>
          </p:sp>
        </p:gr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2235" y="5838689"/>
              <a:ext cx="625701" cy="841248"/>
            </a:xfrm>
            <a:prstGeom prst="rect">
              <a:avLst/>
            </a:prstGeom>
            <a:ln w="6350">
              <a:solidFill>
                <a:schemeClr val="tx1"/>
              </a:solidFill>
            </a:ln>
          </p:spPr>
        </p:pic>
        <p:sp>
          <p:nvSpPr>
            <p:cNvPr id="18" name="Rectangle 14"/>
            <p:cNvSpPr>
              <a:spLocks noChangeArrowheads="1"/>
            </p:cNvSpPr>
            <p:nvPr/>
          </p:nvSpPr>
          <p:spPr bwMode="auto">
            <a:xfrm>
              <a:off x="1529376" y="5795547"/>
              <a:ext cx="6270446" cy="161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eaLnBrk="0" fontAlgn="base" hangingPunct="0">
                <a:spcBef>
                  <a:spcPct val="0"/>
                </a:spcBef>
                <a:spcAft>
                  <a:spcPct val="0"/>
                </a:spcAft>
                <a:defRPr sz="2400">
                  <a:solidFill>
                    <a:schemeClr val="tx1"/>
                  </a:solidFill>
                  <a:latin typeface="Arial" charset="0"/>
                  <a:ea typeface="MS PGothic" charset="-128"/>
                </a:defRPr>
              </a:lvl6pPr>
              <a:lvl7pPr marL="2971800" indent="-228600" eaLnBrk="0" fontAlgn="base" hangingPunct="0">
                <a:spcBef>
                  <a:spcPct val="0"/>
                </a:spcBef>
                <a:spcAft>
                  <a:spcPct val="0"/>
                </a:spcAft>
                <a:defRPr sz="2400">
                  <a:solidFill>
                    <a:schemeClr val="tx1"/>
                  </a:solidFill>
                  <a:latin typeface="Arial" charset="0"/>
                  <a:ea typeface="MS PGothic" charset="-128"/>
                </a:defRPr>
              </a:lvl7pPr>
              <a:lvl8pPr marL="3429000" indent="-228600" eaLnBrk="0" fontAlgn="base" hangingPunct="0">
                <a:spcBef>
                  <a:spcPct val="0"/>
                </a:spcBef>
                <a:spcAft>
                  <a:spcPct val="0"/>
                </a:spcAft>
                <a:defRPr sz="2400">
                  <a:solidFill>
                    <a:schemeClr val="tx1"/>
                  </a:solidFill>
                  <a:latin typeface="Arial" charset="0"/>
                  <a:ea typeface="MS PGothic" charset="-128"/>
                </a:defRPr>
              </a:lvl8pPr>
              <a:lvl9pPr marL="3886200" indent="-228600" eaLnBrk="0" fontAlgn="base" hangingPunct="0">
                <a:spcBef>
                  <a:spcPct val="0"/>
                </a:spcBef>
                <a:spcAft>
                  <a:spcPct val="0"/>
                </a:spcAft>
                <a:defRPr sz="2400">
                  <a:solidFill>
                    <a:schemeClr val="tx1"/>
                  </a:solidFill>
                  <a:latin typeface="Arial" charset="0"/>
                  <a:ea typeface="MS PGothic" charset="-128"/>
                </a:defRPr>
              </a:lvl9pPr>
            </a:lstStyle>
            <a:p>
              <a:pPr algn="ctr"/>
              <a:r>
                <a:rPr lang="en-US" altLang="en-US" sz="1200" b="1" i="1" dirty="0">
                  <a:solidFill>
                    <a:schemeClr val="tx2"/>
                  </a:solidFill>
                </a:rPr>
                <a:t>Chapter 11, Figure 2. Essentials of Glycobiology, </a:t>
              </a:r>
              <a:r>
                <a:rPr lang="en-US" altLang="en-US" sz="1000" b="1" dirty="0">
                  <a:solidFill>
                    <a:schemeClr val="tx2"/>
                  </a:solidFill>
                </a:rPr>
                <a:t>Fourth Edition</a:t>
              </a:r>
              <a:r>
                <a:rPr lang="en-US" altLang="en-US" sz="1200" b="1" i="1" dirty="0">
                  <a:solidFill>
                    <a:schemeClr val="tx2"/>
                  </a:solidFill>
                </a:rPr>
                <a:t> </a:t>
              </a:r>
              <a:endParaRPr lang="en-US" altLang="en-US" sz="1200" b="1" dirty="0">
                <a:solidFill>
                  <a:schemeClr val="tx2"/>
                </a:solidFill>
              </a:endParaRPr>
            </a:p>
          </p:txBody>
        </p:sp>
        <p:sp>
          <p:nvSpPr>
            <p:cNvPr id="20" name="Rectangle 19"/>
            <p:cNvSpPr/>
            <p:nvPr/>
          </p:nvSpPr>
          <p:spPr>
            <a:xfrm>
              <a:off x="2860335" y="6524563"/>
              <a:ext cx="3681904" cy="173427"/>
            </a:xfrm>
            <a:prstGeom prst="rect">
              <a:avLst/>
            </a:prstGeom>
          </p:spPr>
          <p:txBody>
            <a:bodyPr wrap="square">
              <a:spAutoFit/>
            </a:bodyPr>
            <a:lstStyle/>
            <a:p>
              <a:pPr algn="ctr"/>
              <a:r>
                <a:rPr lang="en-US" sz="900" dirty="0"/>
                <a:t>©2022 The Consortium of Glycobiology Editors, La Jolla, California</a:t>
              </a:r>
            </a:p>
          </p:txBody>
        </p:sp>
        <p:sp>
          <p:nvSpPr>
            <p:cNvPr id="16" name="Rectangle 15">
              <a:hlinkClick r:id="rId8"/>
            </p:cNvPr>
            <p:cNvSpPr/>
            <p:nvPr/>
          </p:nvSpPr>
          <p:spPr>
            <a:xfrm>
              <a:off x="3306932" y="6102861"/>
              <a:ext cx="2834430" cy="369332"/>
            </a:xfrm>
            <a:prstGeom prst="rect">
              <a:avLst/>
            </a:prstGeom>
          </p:spPr>
          <p:txBody>
            <a:bodyPr wrap="none">
              <a:spAutoFit/>
            </a:bodyPr>
            <a:lstStyle/>
            <a:p>
              <a:pPr algn="ctr"/>
              <a:r>
                <a:rPr lang="en-IN" sz="900" b="1" dirty="0"/>
                <a:t>Click here for </a:t>
              </a:r>
              <a:r>
                <a:rPr lang="en-IN" sz="900" b="1" dirty="0">
                  <a:solidFill>
                    <a:srgbClr val="0033CC"/>
                  </a:solidFill>
                </a:rPr>
                <a:t>Symbol Nomenclature for Glycans (SNFG)</a:t>
              </a:r>
              <a:br>
                <a:rPr lang="en-IN" sz="900" b="1" dirty="0">
                  <a:solidFill>
                    <a:srgbClr val="0033CC"/>
                  </a:solidFill>
                </a:rPr>
              </a:br>
              <a:r>
                <a:rPr lang="en-IN" sz="900" b="1" i="1" dirty="0"/>
                <a:t>(Live only in slide display mode)</a:t>
              </a:r>
              <a:endParaRPr lang="en-US" altLang="en-US" sz="900" b="1" dirty="0"/>
            </a:p>
          </p:txBody>
        </p:sp>
      </p:grpSp>
      <p:pic>
        <p:nvPicPr>
          <p:cNvPr id="5" name="Picture 4" descr="Chart&#10;&#10;Description automatically generated">
            <a:extLst>
              <a:ext uri="{FF2B5EF4-FFF2-40B4-BE49-F238E27FC236}">
                <a16:creationId xmlns:a16="http://schemas.microsoft.com/office/drawing/2014/main" id="{F1E5A180-2337-33EF-2FFC-7E210ACE9E25}"/>
              </a:ext>
            </a:extLst>
          </p:cNvPr>
          <p:cNvPicPr>
            <a:picLocks noChangeAspect="1"/>
          </p:cNvPicPr>
          <p:nvPr/>
        </p:nvPicPr>
        <p:blipFill>
          <a:blip r:embed="rId9"/>
          <a:stretch>
            <a:fillRect/>
          </a:stretch>
        </p:blipFill>
        <p:spPr>
          <a:xfrm>
            <a:off x="2785595" y="1143000"/>
            <a:ext cx="3877104" cy="4572000"/>
          </a:xfrm>
          <a:prstGeom prst="rect">
            <a:avLst/>
          </a:prstGeom>
        </p:spPr>
      </p:pic>
    </p:spTree>
    <p:extLst>
      <p:ext uri="{BB962C8B-B14F-4D97-AF65-F5344CB8AC3E}">
        <p14:creationId xmlns:p14="http://schemas.microsoft.com/office/powerpoint/2010/main" val="206930694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229</TotalTime>
  <Words>6510</Words>
  <Application>Microsoft Office PowerPoint</Application>
  <PresentationFormat>On-screen Show (4:3)</PresentationFormat>
  <Paragraphs>313</Paragraphs>
  <Slides>35</Slides>
  <Notes>35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Varki, Ajit</dc:creator>
  <cp:lastModifiedBy>Sriram Neelamegham</cp:lastModifiedBy>
  <cp:revision>72</cp:revision>
  <dcterms:created xsi:type="dcterms:W3CDTF">2017-05-17T01:16:58Z</dcterms:created>
  <dcterms:modified xsi:type="dcterms:W3CDTF">2023-01-31T18:01:07Z</dcterms:modified>
</cp:coreProperties>
</file>